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7" r:id="rId5"/>
    <p:sldId id="276" r:id="rId6"/>
    <p:sldId id="277" r:id="rId7"/>
    <p:sldId id="269" r:id="rId8"/>
    <p:sldId id="278" r:id="rId9"/>
    <p:sldId id="279" r:id="rId10"/>
    <p:sldId id="280" r:id="rId11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24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68" d="100"/>
          <a:sy n="68" d="100"/>
        </p:scale>
        <p:origin x="84" y="31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5"/>
            <a:ext cx="5563870" cy="3141821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20-EAAB-4E36-8532-04C08CBCE9E1}" type="datetime1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778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20-EAAB-4E36-8532-04C08CBCE9E1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876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20-EAAB-4E36-8532-04C08CBCE9E1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25060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20-EAAB-4E36-8532-04C08CBCE9E1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474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20-EAAB-4E36-8532-04C08CBCE9E1}" type="datetime1">
              <a:rPr lang="en-US" smtClean="0"/>
              <a:t>8/12/2016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44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20-EAAB-4E36-8532-04C08CBCE9E1}" type="datetime1">
              <a:rPr lang="en-US" smtClean="0"/>
              <a:t>8/12/2016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027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1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3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8/12/2016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0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2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24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51" r:id="rId18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1059543"/>
            <a:ext cx="7184499" cy="3356429"/>
          </a:xfrm>
        </p:spPr>
        <p:txBody>
          <a:bodyPr/>
          <a:lstStyle/>
          <a:p>
            <a:r>
              <a:rPr lang="en-US" dirty="0" smtClean="0"/>
              <a:t>Arkansas Entrepreneur Match-Up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283200"/>
            <a:ext cx="6629400" cy="47752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Bessie Moore Center for Economic Education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403"/>
          <a:stretch/>
        </p:blipFill>
        <p:spPr>
          <a:xfrm>
            <a:off x="8864295" y="638628"/>
            <a:ext cx="2768512" cy="53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2" y="1534160"/>
            <a:ext cx="4461163" cy="1828800"/>
          </a:xfrm>
        </p:spPr>
        <p:txBody>
          <a:bodyPr/>
          <a:lstStyle/>
          <a:p>
            <a:r>
              <a:rPr lang="en-US" sz="4800" dirty="0" smtClean="0"/>
              <a:t>Arkansas  Entrepreneurs Charades </a:t>
            </a:r>
            <a:endParaRPr lang="en-US" sz="4800" dirty="0"/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326171"/>
              </p:ext>
            </p:extLst>
          </p:nvPr>
        </p:nvGraphicFramePr>
        <p:xfrm>
          <a:off x="5540829" y="41666"/>
          <a:ext cx="6172200" cy="6831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/>
                <a:gridCol w="3086100"/>
              </a:tblGrid>
              <a:tr h="2674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Entrepreneur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Company</a:t>
                      </a:r>
                      <a:endParaRPr lang="en-US" sz="1400" dirty="0"/>
                    </a:p>
                  </a:txBody>
                  <a:tcPr/>
                </a:tc>
              </a:tr>
              <a:tr h="2674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Patricia Upton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Aromatique</a:t>
                      </a:r>
                      <a:endParaRPr lang="en-US" sz="1200" b="1" dirty="0"/>
                    </a:p>
                  </a:txBody>
                  <a:tcPr/>
                </a:tc>
              </a:tr>
              <a:tr h="2674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Forrest Wood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Ranger Boats</a:t>
                      </a:r>
                      <a:endParaRPr lang="en-US" sz="1200" b="1" dirty="0"/>
                    </a:p>
                  </a:txBody>
                  <a:tcPr/>
                </a:tc>
              </a:tr>
              <a:tr h="27029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Bill </a:t>
                      </a:r>
                      <a:r>
                        <a:rPr lang="en-US" sz="1200" b="1" dirty="0" err="1" smtClean="0"/>
                        <a:t>Fleeman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America’s Car Mart</a:t>
                      </a:r>
                      <a:endParaRPr lang="en-US" sz="1200" b="1" dirty="0"/>
                    </a:p>
                  </a:txBody>
                  <a:tcPr/>
                </a:tc>
              </a:tr>
              <a:tr h="2674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Charles</a:t>
                      </a:r>
                      <a:r>
                        <a:rPr lang="en-US" sz="1200" b="1" baseline="0" dirty="0" smtClean="0"/>
                        <a:t> H. Murphy, Jr.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Murphy Oil</a:t>
                      </a:r>
                      <a:endParaRPr lang="en-US" sz="1200" b="1" dirty="0"/>
                    </a:p>
                  </a:txBody>
                  <a:tcPr/>
                </a:tc>
              </a:tr>
              <a:tr h="2674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William Dillard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Dillard’s</a:t>
                      </a:r>
                      <a:endParaRPr lang="en-US" sz="1200" b="1" dirty="0"/>
                    </a:p>
                  </a:txBody>
                  <a:tcPr/>
                </a:tc>
              </a:tr>
              <a:tr h="2674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John Harold Johnson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Johnson Publishing</a:t>
                      </a:r>
                      <a:endParaRPr lang="en-US" sz="1200" b="1" dirty="0"/>
                    </a:p>
                  </a:txBody>
                  <a:tcPr/>
                </a:tc>
              </a:tr>
              <a:tr h="2674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Mike Mills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Buffalo Outdoor Center</a:t>
                      </a:r>
                      <a:endParaRPr lang="en-US" sz="1200" b="1" dirty="0"/>
                    </a:p>
                  </a:txBody>
                  <a:tcPr/>
                </a:tc>
              </a:tr>
              <a:tr h="2674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Ben Pearson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Ben Pearson,</a:t>
                      </a:r>
                      <a:r>
                        <a:rPr lang="en-US" sz="1200" b="1" baseline="0" dirty="0" smtClean="0"/>
                        <a:t> Inc.</a:t>
                      </a:r>
                      <a:endParaRPr lang="en-US" sz="1200" b="1" dirty="0"/>
                    </a:p>
                  </a:txBody>
                  <a:tcPr/>
                </a:tc>
              </a:tr>
              <a:tr h="26956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Sissy Jones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Sissy’s Log Cabin</a:t>
                      </a:r>
                      <a:endParaRPr lang="en-US" sz="1200" b="1" dirty="0"/>
                    </a:p>
                  </a:txBody>
                  <a:tcPr/>
                </a:tc>
              </a:tr>
              <a:tr h="26955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Earnest P.</a:t>
                      </a:r>
                      <a:r>
                        <a:rPr lang="en-US" sz="1200" b="1" baseline="0" dirty="0" smtClean="0"/>
                        <a:t> Joshua Sr. &amp; Thelma Joshua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J.M. Product, Inc.</a:t>
                      </a:r>
                      <a:endParaRPr lang="en-US" sz="1200" b="1" dirty="0"/>
                    </a:p>
                  </a:txBody>
                  <a:tcPr/>
                </a:tc>
              </a:tr>
              <a:tr h="2674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Lorena Larson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Larson’s Language Academy</a:t>
                      </a:r>
                      <a:endParaRPr lang="en-US" sz="1200" b="1" dirty="0"/>
                    </a:p>
                  </a:txBody>
                  <a:tcPr/>
                </a:tc>
              </a:tr>
              <a:tr h="2674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Don Tyson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Tyson Foods, Inc.</a:t>
                      </a:r>
                      <a:endParaRPr lang="en-US" sz="1200" b="1" dirty="0"/>
                    </a:p>
                  </a:txBody>
                  <a:tcPr/>
                </a:tc>
              </a:tr>
              <a:tr h="27370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Ray </a:t>
                      </a:r>
                      <a:r>
                        <a:rPr lang="en-US" sz="1200" b="1" dirty="0" err="1" smtClean="0"/>
                        <a:t>Yarnell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Yarnell’s</a:t>
                      </a:r>
                      <a:r>
                        <a:rPr lang="en-US" sz="1200" b="1" baseline="0" dirty="0" smtClean="0"/>
                        <a:t> Ice Cream Company</a:t>
                      </a:r>
                      <a:endParaRPr lang="en-US" sz="1200" b="1" dirty="0"/>
                    </a:p>
                  </a:txBody>
                  <a:tcPr/>
                </a:tc>
              </a:tr>
              <a:tr h="300662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Chaddie</a:t>
                      </a:r>
                      <a:r>
                        <a:rPr lang="en-US" sz="1200" b="1" dirty="0" smtClean="0"/>
                        <a:t> Pratt &amp; Priscilla </a:t>
                      </a:r>
                      <a:r>
                        <a:rPr lang="en-US" sz="1200" b="1" dirty="0" err="1" smtClean="0"/>
                        <a:t>Kumpe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Dog Party USA</a:t>
                      </a:r>
                    </a:p>
                  </a:txBody>
                  <a:tcPr/>
                </a:tc>
              </a:tr>
              <a:tr h="2674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Maurice “Mo” Elliot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Fayettechill</a:t>
                      </a:r>
                      <a:r>
                        <a:rPr lang="en-US" sz="1200" b="1" baseline="0" dirty="0" smtClean="0"/>
                        <a:t> </a:t>
                      </a:r>
                      <a:endParaRPr lang="en-US" sz="1200" b="1" dirty="0" smtClean="0"/>
                    </a:p>
                  </a:txBody>
                  <a:tcPr/>
                </a:tc>
              </a:tr>
              <a:tr h="267486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Kemmons</a:t>
                      </a:r>
                      <a:r>
                        <a:rPr lang="en-US" sz="1200" b="1" dirty="0" smtClean="0"/>
                        <a:t> Wilson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Holiday</a:t>
                      </a:r>
                      <a:r>
                        <a:rPr lang="en-US" sz="1200" b="1" baseline="0" dirty="0" smtClean="0"/>
                        <a:t> Inn</a:t>
                      </a:r>
                    </a:p>
                  </a:txBody>
                  <a:tcPr/>
                </a:tc>
              </a:tr>
              <a:tr h="2674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Frank</a:t>
                      </a:r>
                      <a:r>
                        <a:rPr lang="en-US" sz="1200" b="1" baseline="0" dirty="0" smtClean="0"/>
                        <a:t> D. </a:t>
                      </a:r>
                      <a:r>
                        <a:rPr lang="en-US" sz="1200" b="1" baseline="0" dirty="0" err="1" smtClean="0"/>
                        <a:t>Hickingbotham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TCBY</a:t>
                      </a:r>
                    </a:p>
                  </a:txBody>
                  <a:tcPr/>
                </a:tc>
              </a:tr>
              <a:tr h="44581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Ron </a:t>
                      </a:r>
                      <a:r>
                        <a:rPr lang="en-US" sz="1200" b="1" dirty="0" err="1" smtClean="0"/>
                        <a:t>Blasingame</a:t>
                      </a:r>
                      <a:r>
                        <a:rPr lang="en-US" sz="1200" b="1" dirty="0" smtClean="0"/>
                        <a:t>, Mike Davis, Steve </a:t>
                      </a:r>
                      <a:r>
                        <a:rPr lang="en-US" sz="1200" b="1" dirty="0" err="1" smtClean="0"/>
                        <a:t>Luchi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Whole Hog Café </a:t>
                      </a:r>
                    </a:p>
                  </a:txBody>
                  <a:tcPr/>
                </a:tc>
              </a:tr>
              <a:tr h="2674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Jim Burton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err="1" smtClean="0"/>
                        <a:t>AgRobotics</a:t>
                      </a:r>
                      <a:r>
                        <a:rPr lang="en-US" sz="1200" b="1" baseline="0" dirty="0" smtClean="0"/>
                        <a:t> Farming Innovations</a:t>
                      </a:r>
                    </a:p>
                  </a:txBody>
                  <a:tcPr/>
                </a:tc>
              </a:tr>
              <a:tr h="2674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Michael</a:t>
                      </a:r>
                      <a:r>
                        <a:rPr lang="en-US" sz="1200" b="1" baseline="0" dirty="0" smtClean="0"/>
                        <a:t> Baker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err="1" smtClean="0"/>
                        <a:t>Houndstooth</a:t>
                      </a:r>
                      <a:r>
                        <a:rPr lang="en-US" sz="1200" b="1" baseline="0" dirty="0" smtClean="0"/>
                        <a:t> Clothing Co.</a:t>
                      </a:r>
                    </a:p>
                  </a:txBody>
                  <a:tcPr/>
                </a:tc>
              </a:tr>
              <a:tr h="282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Jackson T. Stephens</a:t>
                      </a:r>
                      <a:r>
                        <a:rPr lang="en-US" sz="1200" b="1" baseline="0" dirty="0" smtClean="0"/>
                        <a:t>, Witt Stephens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Stephens</a:t>
                      </a:r>
                    </a:p>
                  </a:txBody>
                  <a:tcPr/>
                </a:tc>
              </a:tr>
              <a:tr h="2674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Burt Hanna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Hanna’s Candle Factory Outlet 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Sam Walton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Walmart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71" y="4266975"/>
            <a:ext cx="2078916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9817"/>
          </a:xfrm>
        </p:spPr>
        <p:txBody>
          <a:bodyPr/>
          <a:lstStyle/>
          <a:p>
            <a:r>
              <a:rPr lang="en-US" dirty="0" smtClean="0"/>
              <a:t>Arkansas Entrepreneur Charades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46112" y="1448791"/>
            <a:ext cx="4853540" cy="48075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Patricia Upton – </a:t>
            </a:r>
            <a:r>
              <a:rPr lang="en-US" dirty="0" err="1" smtClean="0"/>
              <a:t>Aromatique</a:t>
            </a:r>
            <a:endParaRPr lang="en-US" dirty="0" smtClean="0"/>
          </a:p>
          <a:p>
            <a:r>
              <a:rPr lang="en-US" dirty="0" smtClean="0"/>
              <a:t>Forrest Wood – Ranger Boats</a:t>
            </a:r>
          </a:p>
          <a:p>
            <a:r>
              <a:rPr lang="en-US" dirty="0" smtClean="0"/>
              <a:t>Bill </a:t>
            </a:r>
            <a:r>
              <a:rPr lang="en-US" dirty="0" err="1" smtClean="0"/>
              <a:t>Fleeman</a:t>
            </a:r>
            <a:r>
              <a:rPr lang="en-US" dirty="0" smtClean="0"/>
              <a:t> – America’s Car Mart</a:t>
            </a:r>
          </a:p>
          <a:p>
            <a:r>
              <a:rPr lang="en-US" dirty="0" smtClean="0"/>
              <a:t>Charles H. Murphy, Jr. – Murphy Oil</a:t>
            </a:r>
          </a:p>
          <a:p>
            <a:r>
              <a:rPr lang="en-US" dirty="0" smtClean="0"/>
              <a:t>William Dillard – Dillard’s</a:t>
            </a:r>
          </a:p>
          <a:p>
            <a:r>
              <a:rPr lang="en-US" dirty="0" smtClean="0"/>
              <a:t>John Harold Johnson – Johnson Publishing (Ebony)</a:t>
            </a:r>
          </a:p>
          <a:p>
            <a:r>
              <a:rPr lang="en-US" dirty="0" smtClean="0"/>
              <a:t>Mike Mills – Buffalo Outdoor Center</a:t>
            </a:r>
          </a:p>
          <a:p>
            <a:r>
              <a:rPr lang="en-US" dirty="0" smtClean="0"/>
              <a:t>Ben Pearson	- Ben Pearson, Inc.</a:t>
            </a:r>
          </a:p>
          <a:p>
            <a:r>
              <a:rPr lang="en-US" dirty="0" smtClean="0"/>
              <a:t>Sissy Jones – Sissy’s Log Cabin</a:t>
            </a:r>
          </a:p>
          <a:p>
            <a:r>
              <a:rPr lang="en-US" dirty="0" smtClean="0"/>
              <a:t>Earnest &amp; Thelma Joshua – J.M. Products, Inc.</a:t>
            </a:r>
          </a:p>
          <a:p>
            <a:r>
              <a:rPr lang="en-US" dirty="0" smtClean="0"/>
              <a:t>Jackson T. &amp; Witt Stephens – Stephens</a:t>
            </a:r>
          </a:p>
          <a:p>
            <a:r>
              <a:rPr lang="en-US" dirty="0" smtClean="0"/>
              <a:t>Burt Hannah – Hanna’s Candle Factory Outlet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654493" y="1448792"/>
            <a:ext cx="5532063" cy="48075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Lorena Larson – Larson’s Language Academy</a:t>
            </a:r>
          </a:p>
          <a:p>
            <a:r>
              <a:rPr lang="en-US" dirty="0" smtClean="0"/>
              <a:t>Don Tyson – Tyson Foods, Inc.</a:t>
            </a:r>
          </a:p>
          <a:p>
            <a:r>
              <a:rPr lang="en-US" dirty="0" smtClean="0"/>
              <a:t>Ray </a:t>
            </a:r>
            <a:r>
              <a:rPr lang="en-US" dirty="0" err="1" smtClean="0"/>
              <a:t>Yarnell</a:t>
            </a:r>
            <a:r>
              <a:rPr lang="en-US" dirty="0" smtClean="0"/>
              <a:t> – </a:t>
            </a:r>
            <a:r>
              <a:rPr lang="en-US" dirty="0" err="1" smtClean="0"/>
              <a:t>Yarnell’s</a:t>
            </a:r>
            <a:r>
              <a:rPr lang="en-US" dirty="0" smtClean="0"/>
              <a:t> Ice Cream Company</a:t>
            </a:r>
          </a:p>
          <a:p>
            <a:r>
              <a:rPr lang="en-US" dirty="0" err="1" smtClean="0"/>
              <a:t>Chaddie</a:t>
            </a:r>
            <a:r>
              <a:rPr lang="en-US" dirty="0" smtClean="0"/>
              <a:t> Pratt &amp; Priscilla Kumpe – Dog Party USA</a:t>
            </a:r>
          </a:p>
          <a:p>
            <a:r>
              <a:rPr lang="en-US" dirty="0" smtClean="0"/>
              <a:t>Maurice ‘Mo’ Elliot – </a:t>
            </a:r>
            <a:r>
              <a:rPr lang="en-US" dirty="0" err="1" smtClean="0"/>
              <a:t>Fayettechill</a:t>
            </a:r>
            <a:endParaRPr lang="en-US" dirty="0" smtClean="0"/>
          </a:p>
          <a:p>
            <a:r>
              <a:rPr lang="en-US" dirty="0" err="1" smtClean="0"/>
              <a:t>Kemmons</a:t>
            </a:r>
            <a:r>
              <a:rPr lang="en-US" dirty="0" smtClean="0"/>
              <a:t> Wilson – Holiday Inn</a:t>
            </a:r>
          </a:p>
          <a:p>
            <a:r>
              <a:rPr lang="en-US" dirty="0" smtClean="0"/>
              <a:t>Frank D. </a:t>
            </a:r>
            <a:r>
              <a:rPr lang="en-US" dirty="0" err="1" smtClean="0"/>
              <a:t>Hickingbotham</a:t>
            </a:r>
            <a:r>
              <a:rPr lang="en-US" dirty="0" smtClean="0"/>
              <a:t> – TCBY</a:t>
            </a:r>
          </a:p>
          <a:p>
            <a:r>
              <a:rPr lang="en-US" dirty="0" smtClean="0"/>
              <a:t>Ron </a:t>
            </a:r>
            <a:r>
              <a:rPr lang="en-US" dirty="0" err="1" smtClean="0"/>
              <a:t>Blasingame</a:t>
            </a:r>
            <a:r>
              <a:rPr lang="en-US" dirty="0" smtClean="0"/>
              <a:t>, Mike Davis, Steve </a:t>
            </a:r>
            <a:r>
              <a:rPr lang="en-US" dirty="0" err="1" smtClean="0"/>
              <a:t>Luchi</a:t>
            </a:r>
            <a:r>
              <a:rPr lang="en-US" dirty="0" smtClean="0"/>
              <a:t> – Whole Hog Café </a:t>
            </a:r>
          </a:p>
          <a:p>
            <a:r>
              <a:rPr lang="en-US" dirty="0" smtClean="0"/>
              <a:t>Jim Burton – </a:t>
            </a:r>
            <a:r>
              <a:rPr lang="en-US" dirty="0" err="1" smtClean="0"/>
              <a:t>AgRobotics</a:t>
            </a:r>
            <a:r>
              <a:rPr lang="en-US" dirty="0" smtClean="0"/>
              <a:t> Farming Innovations</a:t>
            </a:r>
          </a:p>
          <a:p>
            <a:r>
              <a:rPr lang="en-US" dirty="0" smtClean="0"/>
              <a:t>Michael Baker – </a:t>
            </a:r>
            <a:r>
              <a:rPr lang="en-US" dirty="0" err="1" smtClean="0"/>
              <a:t>Houndstooth</a:t>
            </a:r>
            <a:r>
              <a:rPr lang="en-US" dirty="0" smtClean="0"/>
              <a:t> Clothing Co.</a:t>
            </a:r>
          </a:p>
          <a:p>
            <a:r>
              <a:rPr lang="en-US" dirty="0" smtClean="0"/>
              <a:t>Sam Walton - Walmart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2200" y="201386"/>
            <a:ext cx="9601200" cy="12573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2514" y="1861458"/>
            <a:ext cx="11376561" cy="4267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Share your observations about Arkansas entrepreneurs.</a:t>
            </a:r>
          </a:p>
          <a:p>
            <a:endParaRPr lang="en-US" sz="3600" dirty="0" smtClean="0">
              <a:latin typeface="Calibri" panose="020F0502020204030204" pitchFamily="34" charset="0"/>
            </a:endParaRPr>
          </a:p>
          <a:p>
            <a:r>
              <a:rPr lang="en-US" sz="3600" dirty="0" smtClean="0">
                <a:latin typeface="Calibri" panose="020F0502020204030204" pitchFamily="34" charset="0"/>
              </a:rPr>
              <a:t>Do you notice any</a:t>
            </a:r>
          </a:p>
          <a:p>
            <a:pPr marL="457200" lvl="1" indent="0">
              <a:buNone/>
            </a:pPr>
            <a:r>
              <a:rPr lang="en-US" sz="3400" dirty="0" smtClean="0">
                <a:latin typeface="Calibri" panose="020F0502020204030204" pitchFamily="34" charset="0"/>
              </a:rPr>
              <a:t>defining characteristics?</a:t>
            </a:r>
            <a:endParaRPr lang="en-US" sz="34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956833"/>
            <a:ext cx="56388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2" y="452718"/>
            <a:ext cx="5350928" cy="1400530"/>
          </a:xfrm>
        </p:spPr>
        <p:txBody>
          <a:bodyPr/>
          <a:lstStyle/>
          <a:p>
            <a:r>
              <a:rPr lang="en-US" dirty="0" smtClean="0"/>
              <a:t>My Entrepreneurial Traits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3138" y="2060575"/>
            <a:ext cx="5355771" cy="4195763"/>
          </a:xfrm>
        </p:spPr>
        <p:txBody>
          <a:bodyPr>
            <a:normAutofit/>
          </a:bodyPr>
          <a:lstStyle/>
          <a:p>
            <a:r>
              <a:rPr lang="en-US" dirty="0" smtClean="0"/>
              <a:t>To what degree do you possess entrepreneurial traits?  Circle the number that most closely corresponds to how much you possess of each trait.</a:t>
            </a:r>
          </a:p>
          <a:p>
            <a:r>
              <a:rPr lang="en-US" dirty="0" smtClean="0"/>
              <a:t>Add up your score. </a:t>
            </a:r>
          </a:p>
          <a:p>
            <a:r>
              <a:rPr lang="en-US" dirty="0" smtClean="0"/>
              <a:t>Congratulations! If your score is 70 or above, you already possess many entrepreneurial traits.</a:t>
            </a:r>
          </a:p>
          <a:p>
            <a:r>
              <a:rPr lang="en-US" dirty="0" smtClean="0"/>
              <a:t>On any traits you scored yourself 3 or below, you can improve the skills through education, on-the-job training, internships, and mentors.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81215"/>
              </p:ext>
            </p:extLst>
          </p:nvPr>
        </p:nvGraphicFramePr>
        <p:xfrm>
          <a:off x="5997040" y="368563"/>
          <a:ext cx="6073336" cy="600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88061"/>
                <a:gridCol w="393103"/>
                <a:gridCol w="393103"/>
                <a:gridCol w="430541"/>
                <a:gridCol w="374384"/>
                <a:gridCol w="394144"/>
              </a:tblGrid>
              <a:tr h="508082">
                <a:tc gridSpan="6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Quality or Tra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it                                                              1       2      3      4       5       </a:t>
                      </a:r>
                    </a:p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Do Not Possess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        Highly Possess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1. A high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level of energy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2. Good health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3. Ability to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be a leader 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4. A willingness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to take risks 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5. A strong desire to pursue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a goal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6. A need to closely associate with others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7. A strong desire for money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8. A willingness to ask for help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9. An ability to get along with employees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10. Being well organized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11. Ability to depend on one’s self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12.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A need for recognition 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13. Ability to learn from failure 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14. Competitiveness 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15. Realistic about ones capabilities and goals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16. Self-confidence 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17. A high energy level 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18. Ability to identify problems and find solutions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19. Innovativeness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898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20. Ability to be creative 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16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Arkansas Entrepreneurs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626920"/>
            <a:ext cx="3219306" cy="359822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Mom-</a:t>
            </a:r>
            <a:r>
              <a:rPr lang="en-US" sz="2400" dirty="0" err="1" smtClean="0"/>
              <a:t>preneurs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Parent-</a:t>
            </a:r>
            <a:r>
              <a:rPr lang="en-US" sz="2400" dirty="0" err="1" smtClean="0"/>
              <a:t>preneurs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Spouse-</a:t>
            </a:r>
            <a:r>
              <a:rPr lang="en-US" sz="2400" dirty="0" err="1" smtClean="0"/>
              <a:t>preneurs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Teach-</a:t>
            </a:r>
            <a:r>
              <a:rPr lang="en-US" sz="2400" dirty="0" err="1" smtClean="0"/>
              <a:t>preneurs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Nature-</a:t>
            </a:r>
            <a:r>
              <a:rPr lang="en-US" sz="2400" dirty="0" err="1" smtClean="0"/>
              <a:t>preneurs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Choco-</a:t>
            </a:r>
            <a:r>
              <a:rPr lang="en-US" sz="2400" dirty="0" err="1" smtClean="0"/>
              <a:t>preneurs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7640" y="1315853"/>
            <a:ext cx="3360920" cy="5142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Melanie Hurley</a:t>
            </a:r>
          </a:p>
          <a:p>
            <a:r>
              <a:rPr lang="en-US" dirty="0" err="1" smtClean="0"/>
              <a:t>Chaddie</a:t>
            </a:r>
            <a:r>
              <a:rPr lang="en-US" dirty="0" smtClean="0"/>
              <a:t> Pratt</a:t>
            </a:r>
          </a:p>
          <a:p>
            <a:r>
              <a:rPr lang="en-US" dirty="0" smtClean="0"/>
              <a:t>Kourtney Barrett</a:t>
            </a:r>
          </a:p>
          <a:p>
            <a:r>
              <a:rPr lang="en-US" dirty="0" smtClean="0"/>
              <a:t>Mike Mills</a:t>
            </a:r>
          </a:p>
          <a:p>
            <a:r>
              <a:rPr lang="en-US" dirty="0" smtClean="0"/>
              <a:t>Beau Barrett</a:t>
            </a:r>
          </a:p>
          <a:p>
            <a:r>
              <a:rPr lang="en-US" dirty="0" err="1" smtClean="0"/>
              <a:t>Johnelle</a:t>
            </a:r>
            <a:r>
              <a:rPr lang="en-US" dirty="0" smtClean="0"/>
              <a:t> Hunt</a:t>
            </a:r>
          </a:p>
          <a:p>
            <a:r>
              <a:rPr lang="en-US" dirty="0" smtClean="0"/>
              <a:t>Earnest P. Joshua</a:t>
            </a:r>
          </a:p>
          <a:p>
            <a:r>
              <a:rPr lang="en-US" dirty="0" smtClean="0"/>
              <a:t>Thelma Joshua</a:t>
            </a:r>
          </a:p>
          <a:p>
            <a:r>
              <a:rPr lang="en-US" dirty="0"/>
              <a:t>Priscilla </a:t>
            </a:r>
            <a:r>
              <a:rPr lang="en-US" dirty="0" smtClean="0"/>
              <a:t>Kumpe</a:t>
            </a:r>
          </a:p>
          <a:p>
            <a:r>
              <a:rPr lang="en-US" dirty="0"/>
              <a:t>Amanda </a:t>
            </a:r>
            <a:r>
              <a:rPr lang="en-US" dirty="0" smtClean="0"/>
              <a:t>Whitney</a:t>
            </a:r>
          </a:p>
          <a:p>
            <a:r>
              <a:rPr lang="en-US" dirty="0"/>
              <a:t>J.B </a:t>
            </a:r>
            <a:r>
              <a:rPr lang="en-US" dirty="0" smtClean="0"/>
              <a:t>Hunt</a:t>
            </a:r>
          </a:p>
          <a:p>
            <a:r>
              <a:rPr lang="en-US" dirty="0" smtClean="0"/>
              <a:t>Mo Elliot</a:t>
            </a:r>
          </a:p>
          <a:p>
            <a:r>
              <a:rPr lang="en-US" dirty="0" smtClean="0"/>
              <a:t>Rick </a:t>
            </a:r>
            <a:r>
              <a:rPr lang="en-US" dirty="0" err="1" smtClean="0"/>
              <a:t>Boosey</a:t>
            </a:r>
            <a:endParaRPr lang="en-US" dirty="0" smtClean="0"/>
          </a:p>
          <a:p>
            <a:r>
              <a:rPr lang="en-US" dirty="0" smtClean="0"/>
              <a:t>Jim Potts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23610" y="1864632"/>
            <a:ext cx="3530581" cy="2416845"/>
            <a:chOff x="4023610" y="1864632"/>
            <a:chExt cx="3530581" cy="241684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4023610" y="2553899"/>
              <a:ext cx="3452614" cy="1727578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035251" y="1864632"/>
              <a:ext cx="3518940" cy="700651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701117" y="1471613"/>
            <a:ext cx="3887540" cy="3178890"/>
            <a:chOff x="3701117" y="1471613"/>
            <a:chExt cx="3887540" cy="3178890"/>
          </a:xfrm>
        </p:grpSpPr>
        <p:grpSp>
          <p:nvGrpSpPr>
            <p:cNvPr id="101" name="Group 100"/>
            <p:cNvGrpSpPr/>
            <p:nvPr/>
          </p:nvGrpSpPr>
          <p:grpSpPr>
            <a:xfrm>
              <a:off x="3701117" y="1471613"/>
              <a:ext cx="3731005" cy="3178890"/>
              <a:chOff x="3701117" y="1471613"/>
              <a:chExt cx="3731005" cy="317889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3728852" y="1471613"/>
                <a:ext cx="3703270" cy="381635"/>
              </a:xfrm>
              <a:prstGeom prst="straightConnector1">
                <a:avLst/>
              </a:prstGeom>
              <a:ln w="57150">
                <a:solidFill>
                  <a:schemeClr val="accent6"/>
                </a:solidFill>
                <a:prstDash val="lg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3701117" y="1853248"/>
                <a:ext cx="3731005" cy="2797255"/>
              </a:xfrm>
              <a:prstGeom prst="straightConnector1">
                <a:avLst/>
              </a:prstGeom>
              <a:ln w="57150">
                <a:solidFill>
                  <a:schemeClr val="accent6"/>
                </a:solidFill>
                <a:prstDash val="lg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>
            <a:xfrm>
              <a:off x="3771923" y="1887149"/>
              <a:ext cx="3816734" cy="327734"/>
            </a:xfrm>
            <a:prstGeom prst="straightConnector1">
              <a:avLst/>
            </a:prstGeom>
            <a:ln w="57150">
              <a:solidFill>
                <a:schemeClr val="accent6"/>
              </a:solidFill>
              <a:prstDash val="lg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047904" y="2282134"/>
            <a:ext cx="3423201" cy="2801061"/>
            <a:chOff x="4047904" y="2282134"/>
            <a:chExt cx="3423201" cy="2801061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4053143" y="2282134"/>
              <a:ext cx="3417962" cy="9034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084264" y="2957513"/>
              <a:ext cx="3222553" cy="251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067641" y="3196796"/>
              <a:ext cx="3290843" cy="1341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120983" y="3213555"/>
              <a:ext cx="3198981" cy="18696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071974" y="3197880"/>
              <a:ext cx="3360184" cy="77912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047904" y="3174014"/>
              <a:ext cx="3286510" cy="45637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4067641" y="2579672"/>
            <a:ext cx="3504320" cy="3521656"/>
            <a:chOff x="4055050" y="2632534"/>
            <a:chExt cx="3504320" cy="3521656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4100737" y="4535143"/>
              <a:ext cx="3286489" cy="839104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/>
            <p:cNvGrpSpPr/>
            <p:nvPr/>
          </p:nvGrpSpPr>
          <p:grpSpPr>
            <a:xfrm>
              <a:off x="4055050" y="2632534"/>
              <a:ext cx="3504320" cy="3521656"/>
              <a:chOff x="4053143" y="2634057"/>
              <a:chExt cx="3504320" cy="3521656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V="1">
                <a:off x="4053143" y="2634057"/>
                <a:ext cx="3504320" cy="1925991"/>
              </a:xfrm>
              <a:prstGeom prst="straightConnector1">
                <a:avLst/>
              </a:prstGeom>
              <a:ln w="571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4100773" y="4553242"/>
                <a:ext cx="3448900" cy="1602471"/>
              </a:xfrm>
              <a:prstGeom prst="straightConnector1">
                <a:avLst/>
              </a:prstGeom>
              <a:ln w="571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8" name="Straight Arrow Connector 47"/>
          <p:cNvCxnSpPr/>
          <p:nvPr/>
        </p:nvCxnSpPr>
        <p:spPr>
          <a:xfrm>
            <a:off x="4100773" y="5083195"/>
            <a:ext cx="3331349" cy="60838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3999665" y="1538428"/>
            <a:ext cx="3615091" cy="3220705"/>
            <a:chOff x="3999665" y="1538428"/>
            <a:chExt cx="3615091" cy="3220705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3999665" y="1538428"/>
              <a:ext cx="3615091" cy="2334988"/>
            </a:xfrm>
            <a:prstGeom prst="straightConnector1">
              <a:avLst/>
            </a:prstGeom>
            <a:ln w="57150">
              <a:solidFill>
                <a:schemeClr val="accent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033823" y="3927653"/>
              <a:ext cx="3494575" cy="831480"/>
            </a:xfrm>
            <a:prstGeom prst="straightConnector1">
              <a:avLst/>
            </a:prstGeom>
            <a:ln w="57150">
              <a:solidFill>
                <a:schemeClr val="accent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22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</a:rPr>
              <a:t>Puzzling Entrepreneurs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Developed by Dr. Rita Littrell</a:t>
            </a:r>
          </a:p>
          <a:p>
            <a:r>
              <a:rPr lang="en-US" sz="2400" b="1" dirty="0" smtClean="0"/>
              <a:t>Bessie Boehm Moore Center for Economic Education </a:t>
            </a:r>
          </a:p>
          <a:p>
            <a:r>
              <a:rPr lang="en-US" sz="2400" b="1" dirty="0" smtClean="0"/>
              <a:t>University of Arkansas</a:t>
            </a:r>
          </a:p>
          <a:p>
            <a:r>
              <a:rPr lang="en-US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Bmcee.uark.edu for more activities on entrepreneurship</a:t>
            </a:r>
            <a:endParaRPr lang="en-US" sz="24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2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96781F-593D-4379-BD8C-42BC9BA5DA70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679</Words>
  <Application>Microsoft Office PowerPoint</Application>
  <PresentationFormat>Widescreen</PresentationFormat>
  <Paragraphs>235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Franklin Gothic Medium</vt:lpstr>
      <vt:lpstr>Wingdings 3</vt:lpstr>
      <vt:lpstr>Ion</vt:lpstr>
      <vt:lpstr>Arkansas Entrepreneur Match-Up</vt:lpstr>
      <vt:lpstr>Arkansas  Entrepreneurs Charades </vt:lpstr>
      <vt:lpstr>Arkansas Entrepreneur Charades</vt:lpstr>
      <vt:lpstr>Discussion</vt:lpstr>
      <vt:lpstr>My Entrepreneurial Traits</vt:lpstr>
      <vt:lpstr>Arkansas Entrepreneurs</vt:lpstr>
      <vt:lpstr>Puzzling Entrepreneurs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2013-07-31T17:36:06Z</dcterms:created>
  <dcterms:modified xsi:type="dcterms:W3CDTF">2016-08-12T14:24:55Z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