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59" r:id="rId3"/>
    <p:sldId id="260" r:id="rId4"/>
    <p:sldId id="257" r:id="rId5"/>
    <p:sldId id="272" r:id="rId6"/>
    <p:sldId id="286" r:id="rId7"/>
    <p:sldId id="287" r:id="rId8"/>
    <p:sldId id="288" r:id="rId9"/>
    <p:sldId id="270" r:id="rId10"/>
    <p:sldId id="271" r:id="rId11"/>
    <p:sldId id="275" r:id="rId12"/>
    <p:sldId id="258" r:id="rId13"/>
    <p:sldId id="267" r:id="rId14"/>
    <p:sldId id="268" r:id="rId15"/>
    <p:sldId id="269" r:id="rId16"/>
    <p:sldId id="273" r:id="rId17"/>
    <p:sldId id="276" r:id="rId18"/>
    <p:sldId id="277" r:id="rId19"/>
    <p:sldId id="278" r:id="rId20"/>
    <p:sldId id="279" r:id="rId21"/>
    <p:sldId id="274" r:id="rId22"/>
    <p:sldId id="280" r:id="rId23"/>
    <p:sldId id="281" r:id="rId24"/>
    <p:sldId id="282" r:id="rId25"/>
    <p:sldId id="283" r:id="rId26"/>
    <p:sldId id="284" r:id="rId27"/>
    <p:sldId id="285" r:id="rId28"/>
    <p:sldId id="262" r:id="rId29"/>
    <p:sldId id="263" r:id="rId30"/>
    <p:sldId id="264" r:id="rId31"/>
    <p:sldId id="265" r:id="rId32"/>
    <p:sldId id="266" r:id="rId33"/>
    <p:sldId id="26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963" autoAdjust="0"/>
    <p:restoredTop sz="88389" autoAdjust="0"/>
  </p:normalViewPr>
  <p:slideViewPr>
    <p:cSldViewPr snapToGrid="0">
      <p:cViewPr varScale="1">
        <p:scale>
          <a:sx n="101" d="100"/>
          <a:sy n="101" d="100"/>
        </p:scale>
        <p:origin x="132" y="294"/>
      </p:cViewPr>
      <p:guideLst/>
    </p:cSldViewPr>
  </p:slideViewPr>
  <p:notesTextViewPr>
    <p:cViewPr>
      <p:scale>
        <a:sx n="3" d="2"/>
        <a:sy n="3" d="2"/>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96B006-C536-4219-B269-BA6AEB228AA3}" type="datetimeFigureOut">
              <a:rPr lang="en-US" smtClean="0"/>
              <a:t>7/29/2014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98A637-9363-4954-8539-479194522A0D}" type="slidenum">
              <a:rPr lang="en-US" smtClean="0"/>
              <a:t>‹#›</a:t>
            </a:fld>
            <a:endParaRPr lang="en-US"/>
          </a:p>
        </p:txBody>
      </p:sp>
    </p:spTree>
    <p:extLst>
      <p:ext uri="{BB962C8B-B14F-4D97-AF65-F5344CB8AC3E}">
        <p14:creationId xmlns:p14="http://schemas.microsoft.com/office/powerpoint/2010/main" val="779917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http://www.pageturnpro.com/Arkansas-Business-Group/52946-Arkansas-Next-2014/index.html#32 – graphic</a:t>
            </a:r>
            <a:r>
              <a:rPr lang="en-US" baseline="0" dirty="0" smtClean="0"/>
              <a:t> and graph of salaries</a:t>
            </a:r>
            <a:endParaRPr lang="en-US" dirty="0"/>
          </a:p>
        </p:txBody>
      </p:sp>
      <p:sp>
        <p:nvSpPr>
          <p:cNvPr id="4" name="Slide Number Placeholder 3"/>
          <p:cNvSpPr>
            <a:spLocks noGrp="1"/>
          </p:cNvSpPr>
          <p:nvPr>
            <p:ph type="sldNum" sz="quarter" idx="10"/>
          </p:nvPr>
        </p:nvSpPr>
        <p:spPr/>
        <p:txBody>
          <a:bodyPr/>
          <a:lstStyle/>
          <a:p>
            <a:fld id="{FC98A637-9363-4954-8539-479194522A0D}" type="slidenum">
              <a:rPr lang="en-US" smtClean="0"/>
              <a:t>2</a:t>
            </a:fld>
            <a:endParaRPr lang="en-US"/>
          </a:p>
        </p:txBody>
      </p:sp>
    </p:spTree>
    <p:extLst>
      <p:ext uri="{BB962C8B-B14F-4D97-AF65-F5344CB8AC3E}">
        <p14:creationId xmlns:p14="http://schemas.microsoft.com/office/powerpoint/2010/main" val="3940636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http://www.pageturnpro.com/Arkansas-Business-Group/52946-Arkansas-Next-2014/index.html#96</a:t>
            </a:r>
            <a:endParaRPr lang="en-US" dirty="0"/>
          </a:p>
        </p:txBody>
      </p:sp>
      <p:sp>
        <p:nvSpPr>
          <p:cNvPr id="4" name="Slide Number Placeholder 3"/>
          <p:cNvSpPr>
            <a:spLocks noGrp="1"/>
          </p:cNvSpPr>
          <p:nvPr>
            <p:ph type="sldNum" sz="quarter" idx="10"/>
          </p:nvPr>
        </p:nvSpPr>
        <p:spPr/>
        <p:txBody>
          <a:bodyPr/>
          <a:lstStyle/>
          <a:p>
            <a:fld id="{FC98A637-9363-4954-8539-479194522A0D}" type="slidenum">
              <a:rPr lang="en-US" smtClean="0"/>
              <a:t>16</a:t>
            </a:fld>
            <a:endParaRPr lang="en-US"/>
          </a:p>
        </p:txBody>
      </p:sp>
    </p:spTree>
    <p:extLst>
      <p:ext uri="{BB962C8B-B14F-4D97-AF65-F5344CB8AC3E}">
        <p14:creationId xmlns:p14="http://schemas.microsoft.com/office/powerpoint/2010/main" val="3432105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http://www.pageturnpro.com/Arkansas-Business-Group/52946-Arkansas-Next-2014/index.html#96</a:t>
            </a:r>
            <a:endParaRPr lang="en-US" dirty="0"/>
          </a:p>
        </p:txBody>
      </p:sp>
      <p:sp>
        <p:nvSpPr>
          <p:cNvPr id="4" name="Slide Number Placeholder 3"/>
          <p:cNvSpPr>
            <a:spLocks noGrp="1"/>
          </p:cNvSpPr>
          <p:nvPr>
            <p:ph type="sldNum" sz="quarter" idx="10"/>
          </p:nvPr>
        </p:nvSpPr>
        <p:spPr/>
        <p:txBody>
          <a:bodyPr/>
          <a:lstStyle/>
          <a:p>
            <a:fld id="{FC98A637-9363-4954-8539-479194522A0D}" type="slidenum">
              <a:rPr lang="en-US" smtClean="0"/>
              <a:t>17</a:t>
            </a:fld>
            <a:endParaRPr lang="en-US"/>
          </a:p>
        </p:txBody>
      </p:sp>
    </p:spTree>
    <p:extLst>
      <p:ext uri="{BB962C8B-B14F-4D97-AF65-F5344CB8AC3E}">
        <p14:creationId xmlns:p14="http://schemas.microsoft.com/office/powerpoint/2010/main" val="1562239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http://www.pageturnpro.com/Arkansas-Business-Group/52946-Arkansas-Next-2014/index.html#96</a:t>
            </a:r>
            <a:endParaRPr lang="en-US" dirty="0"/>
          </a:p>
        </p:txBody>
      </p:sp>
      <p:sp>
        <p:nvSpPr>
          <p:cNvPr id="4" name="Slide Number Placeholder 3"/>
          <p:cNvSpPr>
            <a:spLocks noGrp="1"/>
          </p:cNvSpPr>
          <p:nvPr>
            <p:ph type="sldNum" sz="quarter" idx="10"/>
          </p:nvPr>
        </p:nvSpPr>
        <p:spPr/>
        <p:txBody>
          <a:bodyPr/>
          <a:lstStyle/>
          <a:p>
            <a:fld id="{FC98A637-9363-4954-8539-479194522A0D}" type="slidenum">
              <a:rPr lang="en-US" smtClean="0"/>
              <a:t>18</a:t>
            </a:fld>
            <a:endParaRPr lang="en-US"/>
          </a:p>
        </p:txBody>
      </p:sp>
    </p:spTree>
    <p:extLst>
      <p:ext uri="{BB962C8B-B14F-4D97-AF65-F5344CB8AC3E}">
        <p14:creationId xmlns:p14="http://schemas.microsoft.com/office/powerpoint/2010/main" val="3160397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http://www.pageturnpro.com/Arkansas-Business-Group/52946-Arkansas-Next-2014/index.html#96</a:t>
            </a:r>
            <a:endParaRPr lang="en-US" dirty="0"/>
          </a:p>
        </p:txBody>
      </p:sp>
      <p:sp>
        <p:nvSpPr>
          <p:cNvPr id="4" name="Slide Number Placeholder 3"/>
          <p:cNvSpPr>
            <a:spLocks noGrp="1"/>
          </p:cNvSpPr>
          <p:nvPr>
            <p:ph type="sldNum" sz="quarter" idx="10"/>
          </p:nvPr>
        </p:nvSpPr>
        <p:spPr/>
        <p:txBody>
          <a:bodyPr/>
          <a:lstStyle/>
          <a:p>
            <a:fld id="{FC98A637-9363-4954-8539-479194522A0D}" type="slidenum">
              <a:rPr lang="en-US" smtClean="0"/>
              <a:t>19</a:t>
            </a:fld>
            <a:endParaRPr lang="en-US"/>
          </a:p>
        </p:txBody>
      </p:sp>
    </p:spTree>
    <p:extLst>
      <p:ext uri="{BB962C8B-B14F-4D97-AF65-F5344CB8AC3E}">
        <p14:creationId xmlns:p14="http://schemas.microsoft.com/office/powerpoint/2010/main" val="2901933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http://www.pageturnpro.com/Arkansas-Business-Group/52946-Arkansas-Next-2014/index.html#96</a:t>
            </a:r>
            <a:endParaRPr lang="en-US" dirty="0"/>
          </a:p>
        </p:txBody>
      </p:sp>
      <p:sp>
        <p:nvSpPr>
          <p:cNvPr id="4" name="Slide Number Placeholder 3"/>
          <p:cNvSpPr>
            <a:spLocks noGrp="1"/>
          </p:cNvSpPr>
          <p:nvPr>
            <p:ph type="sldNum" sz="quarter" idx="10"/>
          </p:nvPr>
        </p:nvSpPr>
        <p:spPr/>
        <p:txBody>
          <a:bodyPr/>
          <a:lstStyle/>
          <a:p>
            <a:fld id="{FC98A637-9363-4954-8539-479194522A0D}" type="slidenum">
              <a:rPr lang="en-US" smtClean="0"/>
              <a:t>20</a:t>
            </a:fld>
            <a:endParaRPr lang="en-US"/>
          </a:p>
        </p:txBody>
      </p:sp>
    </p:spTree>
    <p:extLst>
      <p:ext uri="{BB962C8B-B14F-4D97-AF65-F5344CB8AC3E}">
        <p14:creationId xmlns:p14="http://schemas.microsoft.com/office/powerpoint/2010/main" val="4085072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http://www.pageturnpro.com/Arkansas-Business-Group/52946-Arkansas-Next-2014/index.html#96</a:t>
            </a:r>
            <a:endParaRPr lang="en-US" dirty="0"/>
          </a:p>
        </p:txBody>
      </p:sp>
      <p:sp>
        <p:nvSpPr>
          <p:cNvPr id="4" name="Slide Number Placeholder 3"/>
          <p:cNvSpPr>
            <a:spLocks noGrp="1"/>
          </p:cNvSpPr>
          <p:nvPr>
            <p:ph type="sldNum" sz="quarter" idx="10"/>
          </p:nvPr>
        </p:nvSpPr>
        <p:spPr/>
        <p:txBody>
          <a:bodyPr/>
          <a:lstStyle/>
          <a:p>
            <a:fld id="{FC98A637-9363-4954-8539-479194522A0D}" type="slidenum">
              <a:rPr lang="en-US" smtClean="0"/>
              <a:t>21</a:t>
            </a:fld>
            <a:endParaRPr lang="en-US"/>
          </a:p>
        </p:txBody>
      </p:sp>
    </p:spTree>
    <p:extLst>
      <p:ext uri="{BB962C8B-B14F-4D97-AF65-F5344CB8AC3E}">
        <p14:creationId xmlns:p14="http://schemas.microsoft.com/office/powerpoint/2010/main" val="1480795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http://www.pageturnpro.com/Arkansas-Business-Group/52946-Arkansas-Next-2014/index.html#96</a:t>
            </a:r>
            <a:endParaRPr lang="en-US" dirty="0"/>
          </a:p>
        </p:txBody>
      </p:sp>
      <p:sp>
        <p:nvSpPr>
          <p:cNvPr id="4" name="Slide Number Placeholder 3"/>
          <p:cNvSpPr>
            <a:spLocks noGrp="1"/>
          </p:cNvSpPr>
          <p:nvPr>
            <p:ph type="sldNum" sz="quarter" idx="10"/>
          </p:nvPr>
        </p:nvSpPr>
        <p:spPr/>
        <p:txBody>
          <a:bodyPr/>
          <a:lstStyle/>
          <a:p>
            <a:fld id="{FC98A637-9363-4954-8539-479194522A0D}" type="slidenum">
              <a:rPr lang="en-US" smtClean="0"/>
              <a:t>22</a:t>
            </a:fld>
            <a:endParaRPr lang="en-US"/>
          </a:p>
        </p:txBody>
      </p:sp>
    </p:spTree>
    <p:extLst>
      <p:ext uri="{BB962C8B-B14F-4D97-AF65-F5344CB8AC3E}">
        <p14:creationId xmlns:p14="http://schemas.microsoft.com/office/powerpoint/2010/main" val="1207937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http://www.pageturnpro.com/Arkansas-Business-Group/52946-Arkansas-Next-2014/index.html#96</a:t>
            </a:r>
            <a:endParaRPr lang="en-US" dirty="0"/>
          </a:p>
        </p:txBody>
      </p:sp>
      <p:sp>
        <p:nvSpPr>
          <p:cNvPr id="4" name="Slide Number Placeholder 3"/>
          <p:cNvSpPr>
            <a:spLocks noGrp="1"/>
          </p:cNvSpPr>
          <p:nvPr>
            <p:ph type="sldNum" sz="quarter" idx="10"/>
          </p:nvPr>
        </p:nvSpPr>
        <p:spPr/>
        <p:txBody>
          <a:bodyPr/>
          <a:lstStyle/>
          <a:p>
            <a:fld id="{FC98A637-9363-4954-8539-479194522A0D}" type="slidenum">
              <a:rPr lang="en-US" smtClean="0"/>
              <a:t>23</a:t>
            </a:fld>
            <a:endParaRPr lang="en-US"/>
          </a:p>
        </p:txBody>
      </p:sp>
    </p:spTree>
    <p:extLst>
      <p:ext uri="{BB962C8B-B14F-4D97-AF65-F5344CB8AC3E}">
        <p14:creationId xmlns:p14="http://schemas.microsoft.com/office/powerpoint/2010/main" val="4161966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http://www.pageturnpro.com/Arkansas-Business-Group/52946-Arkansas-Next-2014/index.html#96</a:t>
            </a:r>
            <a:endParaRPr lang="en-US" dirty="0"/>
          </a:p>
        </p:txBody>
      </p:sp>
      <p:sp>
        <p:nvSpPr>
          <p:cNvPr id="4" name="Slide Number Placeholder 3"/>
          <p:cNvSpPr>
            <a:spLocks noGrp="1"/>
          </p:cNvSpPr>
          <p:nvPr>
            <p:ph type="sldNum" sz="quarter" idx="10"/>
          </p:nvPr>
        </p:nvSpPr>
        <p:spPr/>
        <p:txBody>
          <a:bodyPr/>
          <a:lstStyle/>
          <a:p>
            <a:fld id="{FC98A637-9363-4954-8539-479194522A0D}" type="slidenum">
              <a:rPr lang="en-US" smtClean="0"/>
              <a:t>24</a:t>
            </a:fld>
            <a:endParaRPr lang="en-US"/>
          </a:p>
        </p:txBody>
      </p:sp>
    </p:spTree>
    <p:extLst>
      <p:ext uri="{BB962C8B-B14F-4D97-AF65-F5344CB8AC3E}">
        <p14:creationId xmlns:p14="http://schemas.microsoft.com/office/powerpoint/2010/main" val="3235431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http://www.pageturnpro.com/Arkansas-Business-Group/52946-Arkansas-Next-2014/index.html#96</a:t>
            </a:r>
            <a:endParaRPr lang="en-US" dirty="0"/>
          </a:p>
        </p:txBody>
      </p:sp>
      <p:sp>
        <p:nvSpPr>
          <p:cNvPr id="4" name="Slide Number Placeholder 3"/>
          <p:cNvSpPr>
            <a:spLocks noGrp="1"/>
          </p:cNvSpPr>
          <p:nvPr>
            <p:ph type="sldNum" sz="quarter" idx="10"/>
          </p:nvPr>
        </p:nvSpPr>
        <p:spPr/>
        <p:txBody>
          <a:bodyPr/>
          <a:lstStyle/>
          <a:p>
            <a:fld id="{FC98A637-9363-4954-8539-479194522A0D}" type="slidenum">
              <a:rPr lang="en-US" smtClean="0"/>
              <a:t>25</a:t>
            </a:fld>
            <a:endParaRPr lang="en-US"/>
          </a:p>
        </p:txBody>
      </p:sp>
    </p:spTree>
    <p:extLst>
      <p:ext uri="{BB962C8B-B14F-4D97-AF65-F5344CB8AC3E}">
        <p14:creationId xmlns:p14="http://schemas.microsoft.com/office/powerpoint/2010/main" val="437021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Stories of diverse</a:t>
            </a:r>
            <a:r>
              <a:rPr lang="en-US" baseline="0" dirty="0" smtClean="0"/>
              <a:t> students – get from one of the guides</a:t>
            </a:r>
            <a:endParaRPr lang="en-US" dirty="0"/>
          </a:p>
        </p:txBody>
      </p:sp>
      <p:sp>
        <p:nvSpPr>
          <p:cNvPr id="4" name="Slide Number Placeholder 3"/>
          <p:cNvSpPr>
            <a:spLocks noGrp="1"/>
          </p:cNvSpPr>
          <p:nvPr>
            <p:ph type="sldNum" sz="quarter" idx="10"/>
          </p:nvPr>
        </p:nvSpPr>
        <p:spPr/>
        <p:txBody>
          <a:bodyPr/>
          <a:lstStyle/>
          <a:p>
            <a:fld id="{FC98A637-9363-4954-8539-479194522A0D}" type="slidenum">
              <a:rPr lang="en-US" smtClean="0"/>
              <a:t>3</a:t>
            </a:fld>
            <a:endParaRPr lang="en-US"/>
          </a:p>
        </p:txBody>
      </p:sp>
    </p:spTree>
    <p:extLst>
      <p:ext uri="{BB962C8B-B14F-4D97-AF65-F5344CB8AC3E}">
        <p14:creationId xmlns:p14="http://schemas.microsoft.com/office/powerpoint/2010/main" val="163879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http://www.pageturnpro.com/Arkansas-Business-Group/52946-Arkansas-Next-2014/index.html#96</a:t>
            </a:r>
            <a:endParaRPr lang="en-US" dirty="0"/>
          </a:p>
        </p:txBody>
      </p:sp>
      <p:sp>
        <p:nvSpPr>
          <p:cNvPr id="4" name="Slide Number Placeholder 3"/>
          <p:cNvSpPr>
            <a:spLocks noGrp="1"/>
          </p:cNvSpPr>
          <p:nvPr>
            <p:ph type="sldNum" sz="quarter" idx="10"/>
          </p:nvPr>
        </p:nvSpPr>
        <p:spPr/>
        <p:txBody>
          <a:bodyPr/>
          <a:lstStyle/>
          <a:p>
            <a:fld id="{FC98A637-9363-4954-8539-479194522A0D}" type="slidenum">
              <a:rPr lang="en-US" smtClean="0"/>
              <a:t>26</a:t>
            </a:fld>
            <a:endParaRPr lang="en-US"/>
          </a:p>
        </p:txBody>
      </p:sp>
    </p:spTree>
    <p:extLst>
      <p:ext uri="{BB962C8B-B14F-4D97-AF65-F5344CB8AC3E}">
        <p14:creationId xmlns:p14="http://schemas.microsoft.com/office/powerpoint/2010/main" val="1090323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http://www.pageturnpro.com/Arkansas-Business-Group/52946-Arkansas-Next-2014/index.html#96</a:t>
            </a:r>
            <a:endParaRPr lang="en-US" dirty="0"/>
          </a:p>
        </p:txBody>
      </p:sp>
      <p:sp>
        <p:nvSpPr>
          <p:cNvPr id="4" name="Slide Number Placeholder 3"/>
          <p:cNvSpPr>
            <a:spLocks noGrp="1"/>
          </p:cNvSpPr>
          <p:nvPr>
            <p:ph type="sldNum" sz="quarter" idx="10"/>
          </p:nvPr>
        </p:nvSpPr>
        <p:spPr/>
        <p:txBody>
          <a:bodyPr/>
          <a:lstStyle/>
          <a:p>
            <a:fld id="{FC98A637-9363-4954-8539-479194522A0D}" type="slidenum">
              <a:rPr lang="en-US" smtClean="0"/>
              <a:t>27</a:t>
            </a:fld>
            <a:endParaRPr lang="en-US"/>
          </a:p>
        </p:txBody>
      </p:sp>
    </p:spTree>
    <p:extLst>
      <p:ext uri="{BB962C8B-B14F-4D97-AF65-F5344CB8AC3E}">
        <p14:creationId xmlns:p14="http://schemas.microsoft.com/office/powerpoint/2010/main" val="1234920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http://www.pageturnpro.com/Arkansas-Business-Group/52946-Arkansas-Next-2014/index.html#36</a:t>
            </a:r>
            <a:endParaRPr lang="en-US" dirty="0"/>
          </a:p>
        </p:txBody>
      </p:sp>
      <p:sp>
        <p:nvSpPr>
          <p:cNvPr id="4" name="Slide Number Placeholder 3"/>
          <p:cNvSpPr>
            <a:spLocks noGrp="1"/>
          </p:cNvSpPr>
          <p:nvPr>
            <p:ph type="sldNum" sz="quarter" idx="10"/>
          </p:nvPr>
        </p:nvSpPr>
        <p:spPr/>
        <p:txBody>
          <a:bodyPr/>
          <a:lstStyle/>
          <a:p>
            <a:fld id="{FC98A637-9363-4954-8539-479194522A0D}" type="slidenum">
              <a:rPr lang="en-US" smtClean="0"/>
              <a:t>28</a:t>
            </a:fld>
            <a:endParaRPr lang="en-US"/>
          </a:p>
        </p:txBody>
      </p:sp>
    </p:spTree>
    <p:extLst>
      <p:ext uri="{BB962C8B-B14F-4D97-AF65-F5344CB8AC3E}">
        <p14:creationId xmlns:p14="http://schemas.microsoft.com/office/powerpoint/2010/main" val="1117751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http://www.pageturnpro.com/Arkansas-Business-Group/52946-Arkansas-Next-2014/index.html#36</a:t>
            </a:r>
            <a:endParaRPr lang="en-US" dirty="0"/>
          </a:p>
        </p:txBody>
      </p:sp>
      <p:sp>
        <p:nvSpPr>
          <p:cNvPr id="4" name="Slide Number Placeholder 3"/>
          <p:cNvSpPr>
            <a:spLocks noGrp="1"/>
          </p:cNvSpPr>
          <p:nvPr>
            <p:ph type="sldNum" sz="quarter" idx="10"/>
          </p:nvPr>
        </p:nvSpPr>
        <p:spPr/>
        <p:txBody>
          <a:bodyPr/>
          <a:lstStyle/>
          <a:p>
            <a:fld id="{FC98A637-9363-4954-8539-479194522A0D}" type="slidenum">
              <a:rPr lang="en-US" smtClean="0"/>
              <a:t>29</a:t>
            </a:fld>
            <a:endParaRPr lang="en-US"/>
          </a:p>
        </p:txBody>
      </p:sp>
    </p:spTree>
    <p:extLst>
      <p:ext uri="{BB962C8B-B14F-4D97-AF65-F5344CB8AC3E}">
        <p14:creationId xmlns:p14="http://schemas.microsoft.com/office/powerpoint/2010/main" val="3576437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http://www.pageturnpro.com/Arkansas-Business-Group/52946-Arkansas-Next-2014/index.html#36</a:t>
            </a:r>
            <a:endParaRPr lang="en-US" dirty="0"/>
          </a:p>
        </p:txBody>
      </p:sp>
      <p:sp>
        <p:nvSpPr>
          <p:cNvPr id="4" name="Slide Number Placeholder 3"/>
          <p:cNvSpPr>
            <a:spLocks noGrp="1"/>
          </p:cNvSpPr>
          <p:nvPr>
            <p:ph type="sldNum" sz="quarter" idx="10"/>
          </p:nvPr>
        </p:nvSpPr>
        <p:spPr/>
        <p:txBody>
          <a:bodyPr/>
          <a:lstStyle/>
          <a:p>
            <a:fld id="{FC98A637-9363-4954-8539-479194522A0D}" type="slidenum">
              <a:rPr lang="en-US" smtClean="0"/>
              <a:t>30</a:t>
            </a:fld>
            <a:endParaRPr lang="en-US"/>
          </a:p>
        </p:txBody>
      </p:sp>
    </p:spTree>
    <p:extLst>
      <p:ext uri="{BB962C8B-B14F-4D97-AF65-F5344CB8AC3E}">
        <p14:creationId xmlns:p14="http://schemas.microsoft.com/office/powerpoint/2010/main" val="1746228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http://www.pageturnpro.com/Arkansas-Business-Group/52946-Arkansas-Next-2014/index.html#34</a:t>
            </a:r>
          </a:p>
        </p:txBody>
      </p:sp>
      <p:sp>
        <p:nvSpPr>
          <p:cNvPr id="4" name="Slide Number Placeholder 3"/>
          <p:cNvSpPr>
            <a:spLocks noGrp="1"/>
          </p:cNvSpPr>
          <p:nvPr>
            <p:ph type="sldNum" sz="quarter" idx="10"/>
          </p:nvPr>
        </p:nvSpPr>
        <p:spPr/>
        <p:txBody>
          <a:bodyPr/>
          <a:lstStyle/>
          <a:p>
            <a:fld id="{FC98A637-9363-4954-8539-479194522A0D}" type="slidenum">
              <a:rPr lang="en-US" smtClean="0"/>
              <a:t>33</a:t>
            </a:fld>
            <a:endParaRPr lang="en-US"/>
          </a:p>
        </p:txBody>
      </p:sp>
    </p:spTree>
    <p:extLst>
      <p:ext uri="{BB962C8B-B14F-4D97-AF65-F5344CB8AC3E}">
        <p14:creationId xmlns:p14="http://schemas.microsoft.com/office/powerpoint/2010/main" val="1040315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http://www.pageturnpro.com/Arkansas-Business-Group/52946-Arkansas-Next-2014/index.html#80</a:t>
            </a:r>
            <a:endParaRPr lang="en-US" dirty="0"/>
          </a:p>
        </p:txBody>
      </p:sp>
      <p:sp>
        <p:nvSpPr>
          <p:cNvPr id="4" name="Slide Number Placeholder 3"/>
          <p:cNvSpPr>
            <a:spLocks noGrp="1"/>
          </p:cNvSpPr>
          <p:nvPr>
            <p:ph type="sldNum" sz="quarter" idx="10"/>
          </p:nvPr>
        </p:nvSpPr>
        <p:spPr/>
        <p:txBody>
          <a:bodyPr/>
          <a:lstStyle/>
          <a:p>
            <a:fld id="{FC98A637-9363-4954-8539-479194522A0D}" type="slidenum">
              <a:rPr lang="en-US" smtClean="0"/>
              <a:t>5</a:t>
            </a:fld>
            <a:endParaRPr lang="en-US"/>
          </a:p>
        </p:txBody>
      </p:sp>
    </p:spTree>
    <p:extLst>
      <p:ext uri="{BB962C8B-B14F-4D97-AF65-F5344CB8AC3E}">
        <p14:creationId xmlns:p14="http://schemas.microsoft.com/office/powerpoint/2010/main" val="448575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http://www.pageturnpro.com/Arkansas-Business-Group/52946-Arkansas-Next-2014/index.html#70</a:t>
            </a:r>
            <a:endParaRPr lang="en-US" dirty="0"/>
          </a:p>
        </p:txBody>
      </p:sp>
      <p:sp>
        <p:nvSpPr>
          <p:cNvPr id="4" name="Slide Number Placeholder 3"/>
          <p:cNvSpPr>
            <a:spLocks noGrp="1"/>
          </p:cNvSpPr>
          <p:nvPr>
            <p:ph type="sldNum" sz="quarter" idx="10"/>
          </p:nvPr>
        </p:nvSpPr>
        <p:spPr/>
        <p:txBody>
          <a:bodyPr/>
          <a:lstStyle/>
          <a:p>
            <a:fld id="{FC98A637-9363-4954-8539-479194522A0D}" type="slidenum">
              <a:rPr lang="en-US" smtClean="0"/>
              <a:t>9</a:t>
            </a:fld>
            <a:endParaRPr lang="en-US"/>
          </a:p>
        </p:txBody>
      </p:sp>
    </p:spTree>
    <p:extLst>
      <p:ext uri="{BB962C8B-B14F-4D97-AF65-F5344CB8AC3E}">
        <p14:creationId xmlns:p14="http://schemas.microsoft.com/office/powerpoint/2010/main" val="2971187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http://www.pageturnpro.com/Arkansas-Business-Group/52946-Arkansas-Next-2014/index.html#74</a:t>
            </a:r>
            <a:endParaRPr lang="en-US" dirty="0"/>
          </a:p>
        </p:txBody>
      </p:sp>
      <p:sp>
        <p:nvSpPr>
          <p:cNvPr id="4" name="Slide Number Placeholder 3"/>
          <p:cNvSpPr>
            <a:spLocks noGrp="1"/>
          </p:cNvSpPr>
          <p:nvPr>
            <p:ph type="sldNum" sz="quarter" idx="10"/>
          </p:nvPr>
        </p:nvSpPr>
        <p:spPr/>
        <p:txBody>
          <a:bodyPr/>
          <a:lstStyle/>
          <a:p>
            <a:fld id="{FC98A637-9363-4954-8539-479194522A0D}" type="slidenum">
              <a:rPr lang="en-US" smtClean="0"/>
              <a:t>10</a:t>
            </a:fld>
            <a:endParaRPr lang="en-US"/>
          </a:p>
        </p:txBody>
      </p:sp>
    </p:spTree>
    <p:extLst>
      <p:ext uri="{BB962C8B-B14F-4D97-AF65-F5344CB8AC3E}">
        <p14:creationId xmlns:p14="http://schemas.microsoft.com/office/powerpoint/2010/main" val="2463426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98A637-9363-4954-8539-479194522A0D}" type="slidenum">
              <a:rPr lang="en-US" smtClean="0"/>
              <a:t>11</a:t>
            </a:fld>
            <a:endParaRPr lang="en-US"/>
          </a:p>
        </p:txBody>
      </p:sp>
    </p:spTree>
    <p:extLst>
      <p:ext uri="{BB962C8B-B14F-4D97-AF65-F5344CB8AC3E}">
        <p14:creationId xmlns:p14="http://schemas.microsoft.com/office/powerpoint/2010/main" val="4045340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http://www.pageturnpro.com/Arkansas-Business-Group/52946-Arkansas-Next-2014/index.html#54</a:t>
            </a:r>
            <a:endParaRPr lang="en-US" dirty="0"/>
          </a:p>
        </p:txBody>
      </p:sp>
      <p:sp>
        <p:nvSpPr>
          <p:cNvPr id="4" name="Slide Number Placeholder 3"/>
          <p:cNvSpPr>
            <a:spLocks noGrp="1"/>
          </p:cNvSpPr>
          <p:nvPr>
            <p:ph type="sldNum" sz="quarter" idx="10"/>
          </p:nvPr>
        </p:nvSpPr>
        <p:spPr/>
        <p:txBody>
          <a:bodyPr/>
          <a:lstStyle/>
          <a:p>
            <a:fld id="{FC98A637-9363-4954-8539-479194522A0D}" type="slidenum">
              <a:rPr lang="en-US" smtClean="0"/>
              <a:t>13</a:t>
            </a:fld>
            <a:endParaRPr lang="en-US"/>
          </a:p>
        </p:txBody>
      </p:sp>
    </p:spTree>
    <p:extLst>
      <p:ext uri="{BB962C8B-B14F-4D97-AF65-F5344CB8AC3E}">
        <p14:creationId xmlns:p14="http://schemas.microsoft.com/office/powerpoint/2010/main" val="2328718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http://www.pageturnpro.com/Arkansas-Business-Group/52946-Arkansas-Next-2014/index.html#56</a:t>
            </a:r>
            <a:endParaRPr lang="en-US" dirty="0"/>
          </a:p>
        </p:txBody>
      </p:sp>
      <p:sp>
        <p:nvSpPr>
          <p:cNvPr id="4" name="Slide Number Placeholder 3"/>
          <p:cNvSpPr>
            <a:spLocks noGrp="1"/>
          </p:cNvSpPr>
          <p:nvPr>
            <p:ph type="sldNum" sz="quarter" idx="10"/>
          </p:nvPr>
        </p:nvSpPr>
        <p:spPr/>
        <p:txBody>
          <a:bodyPr/>
          <a:lstStyle/>
          <a:p>
            <a:fld id="{FC98A637-9363-4954-8539-479194522A0D}" type="slidenum">
              <a:rPr lang="en-US" smtClean="0"/>
              <a:t>14</a:t>
            </a:fld>
            <a:endParaRPr lang="en-US"/>
          </a:p>
        </p:txBody>
      </p:sp>
    </p:spTree>
    <p:extLst>
      <p:ext uri="{BB962C8B-B14F-4D97-AF65-F5344CB8AC3E}">
        <p14:creationId xmlns:p14="http://schemas.microsoft.com/office/powerpoint/2010/main" val="613114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http://www.pageturnpro.com/Arkansas-Business-Group/52946-Arkansas-Next-2014/index.html#58</a:t>
            </a:r>
            <a:endParaRPr lang="en-US" dirty="0"/>
          </a:p>
        </p:txBody>
      </p:sp>
      <p:sp>
        <p:nvSpPr>
          <p:cNvPr id="4" name="Slide Number Placeholder 3"/>
          <p:cNvSpPr>
            <a:spLocks noGrp="1"/>
          </p:cNvSpPr>
          <p:nvPr>
            <p:ph type="sldNum" sz="quarter" idx="10"/>
          </p:nvPr>
        </p:nvSpPr>
        <p:spPr/>
        <p:txBody>
          <a:bodyPr/>
          <a:lstStyle/>
          <a:p>
            <a:fld id="{FC98A637-9363-4954-8539-479194522A0D}" type="slidenum">
              <a:rPr lang="en-US" smtClean="0"/>
              <a:t>15</a:t>
            </a:fld>
            <a:endParaRPr lang="en-US"/>
          </a:p>
        </p:txBody>
      </p:sp>
    </p:spTree>
    <p:extLst>
      <p:ext uri="{BB962C8B-B14F-4D97-AF65-F5344CB8AC3E}">
        <p14:creationId xmlns:p14="http://schemas.microsoft.com/office/powerpoint/2010/main" val="951856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D9AC867-8578-4C6B-915D-2261D4E411E8}" type="datetimeFigureOut">
              <a:rPr lang="en-US" smtClean="0"/>
              <a:t>7/29/2014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E85AB-EC35-475A-A7A6-8D6E491CB70E}" type="slidenum">
              <a:rPr lang="en-US" smtClean="0"/>
              <a:t>‹#›</a:t>
            </a:fld>
            <a:endParaRPr lang="en-US"/>
          </a:p>
        </p:txBody>
      </p:sp>
    </p:spTree>
    <p:extLst>
      <p:ext uri="{BB962C8B-B14F-4D97-AF65-F5344CB8AC3E}">
        <p14:creationId xmlns:p14="http://schemas.microsoft.com/office/powerpoint/2010/main" val="1857331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9AC867-8578-4C6B-915D-2261D4E411E8}" type="datetimeFigureOut">
              <a:rPr lang="en-US" smtClean="0"/>
              <a:t>7/29/2014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E85AB-EC35-475A-A7A6-8D6E491CB70E}" type="slidenum">
              <a:rPr lang="en-US" smtClean="0"/>
              <a:t>‹#›</a:t>
            </a:fld>
            <a:endParaRPr lang="en-US"/>
          </a:p>
        </p:txBody>
      </p:sp>
    </p:spTree>
    <p:extLst>
      <p:ext uri="{BB962C8B-B14F-4D97-AF65-F5344CB8AC3E}">
        <p14:creationId xmlns:p14="http://schemas.microsoft.com/office/powerpoint/2010/main" val="762070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9AC867-8578-4C6B-915D-2261D4E411E8}" type="datetimeFigureOut">
              <a:rPr lang="en-US" smtClean="0"/>
              <a:t>7/29/2014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E85AB-EC35-475A-A7A6-8D6E491CB70E}" type="slidenum">
              <a:rPr lang="en-US" smtClean="0"/>
              <a:t>‹#›</a:t>
            </a:fld>
            <a:endParaRPr lang="en-US"/>
          </a:p>
        </p:txBody>
      </p:sp>
    </p:spTree>
    <p:extLst>
      <p:ext uri="{BB962C8B-B14F-4D97-AF65-F5344CB8AC3E}">
        <p14:creationId xmlns:p14="http://schemas.microsoft.com/office/powerpoint/2010/main" val="2252533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9AC867-8578-4C6B-915D-2261D4E411E8}" type="datetimeFigureOut">
              <a:rPr lang="en-US" smtClean="0"/>
              <a:t>7/29/2014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E85AB-EC35-475A-A7A6-8D6E491CB70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007434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9AC867-8578-4C6B-915D-2261D4E411E8}" type="datetimeFigureOut">
              <a:rPr lang="en-US" smtClean="0"/>
              <a:t>7/29/2014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E85AB-EC35-475A-A7A6-8D6E491CB70E}" type="slidenum">
              <a:rPr lang="en-US" smtClean="0"/>
              <a:t>‹#›</a:t>
            </a:fld>
            <a:endParaRPr lang="en-US"/>
          </a:p>
        </p:txBody>
      </p:sp>
    </p:spTree>
    <p:extLst>
      <p:ext uri="{BB962C8B-B14F-4D97-AF65-F5344CB8AC3E}">
        <p14:creationId xmlns:p14="http://schemas.microsoft.com/office/powerpoint/2010/main" val="2993244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D9AC867-8578-4C6B-915D-2261D4E411E8}" type="datetimeFigureOut">
              <a:rPr lang="en-US" smtClean="0"/>
              <a:t>7/29/2014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E85AB-EC35-475A-A7A6-8D6E491CB70E}" type="slidenum">
              <a:rPr lang="en-US" smtClean="0"/>
              <a:t>‹#›</a:t>
            </a:fld>
            <a:endParaRPr lang="en-US"/>
          </a:p>
        </p:txBody>
      </p:sp>
    </p:spTree>
    <p:extLst>
      <p:ext uri="{BB962C8B-B14F-4D97-AF65-F5344CB8AC3E}">
        <p14:creationId xmlns:p14="http://schemas.microsoft.com/office/powerpoint/2010/main" val="2374244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D9AC867-8578-4C6B-915D-2261D4E411E8}" type="datetimeFigureOut">
              <a:rPr lang="en-US" smtClean="0"/>
              <a:t>7/29/2014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E85AB-EC35-475A-A7A6-8D6E491CB70E}" type="slidenum">
              <a:rPr lang="en-US" smtClean="0"/>
              <a:t>‹#›</a:t>
            </a:fld>
            <a:endParaRPr lang="en-US"/>
          </a:p>
        </p:txBody>
      </p:sp>
    </p:spTree>
    <p:extLst>
      <p:ext uri="{BB962C8B-B14F-4D97-AF65-F5344CB8AC3E}">
        <p14:creationId xmlns:p14="http://schemas.microsoft.com/office/powerpoint/2010/main" val="3068980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9AC867-8578-4C6B-915D-2261D4E411E8}" type="datetimeFigureOut">
              <a:rPr lang="en-US" smtClean="0"/>
              <a:t>7/29/2014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E85AB-EC35-475A-A7A6-8D6E491CB70E}" type="slidenum">
              <a:rPr lang="en-US" smtClean="0"/>
              <a:t>‹#›</a:t>
            </a:fld>
            <a:endParaRPr lang="en-US"/>
          </a:p>
        </p:txBody>
      </p:sp>
    </p:spTree>
    <p:extLst>
      <p:ext uri="{BB962C8B-B14F-4D97-AF65-F5344CB8AC3E}">
        <p14:creationId xmlns:p14="http://schemas.microsoft.com/office/powerpoint/2010/main" val="2654453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9AC867-8578-4C6B-915D-2261D4E411E8}" type="datetimeFigureOut">
              <a:rPr lang="en-US" smtClean="0"/>
              <a:t>7/29/2014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E85AB-EC35-475A-A7A6-8D6E491CB70E}" type="slidenum">
              <a:rPr lang="en-US" smtClean="0"/>
              <a:t>‹#›</a:t>
            </a:fld>
            <a:endParaRPr lang="en-US"/>
          </a:p>
        </p:txBody>
      </p:sp>
    </p:spTree>
    <p:extLst>
      <p:ext uri="{BB962C8B-B14F-4D97-AF65-F5344CB8AC3E}">
        <p14:creationId xmlns:p14="http://schemas.microsoft.com/office/powerpoint/2010/main" val="4061631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BD9AC867-8578-4C6B-915D-2261D4E411E8}" type="datetimeFigureOut">
              <a:rPr lang="en-US" smtClean="0"/>
              <a:t>7/29/2014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E85AB-EC35-475A-A7A6-8D6E491CB70E}" type="slidenum">
              <a:rPr lang="en-US" smtClean="0"/>
              <a:t>‹#›</a:t>
            </a:fld>
            <a:endParaRPr lang="en-US"/>
          </a:p>
        </p:txBody>
      </p:sp>
    </p:spTree>
    <p:extLst>
      <p:ext uri="{BB962C8B-B14F-4D97-AF65-F5344CB8AC3E}">
        <p14:creationId xmlns:p14="http://schemas.microsoft.com/office/powerpoint/2010/main" val="821600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9AC867-8578-4C6B-915D-2261D4E411E8}" type="datetimeFigureOut">
              <a:rPr lang="en-US" smtClean="0"/>
              <a:t>7/29/2014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E85AB-EC35-475A-A7A6-8D6E491CB70E}" type="slidenum">
              <a:rPr lang="en-US" smtClean="0"/>
              <a:t>‹#›</a:t>
            </a:fld>
            <a:endParaRPr lang="en-US"/>
          </a:p>
        </p:txBody>
      </p:sp>
    </p:spTree>
    <p:extLst>
      <p:ext uri="{BB962C8B-B14F-4D97-AF65-F5344CB8AC3E}">
        <p14:creationId xmlns:p14="http://schemas.microsoft.com/office/powerpoint/2010/main" val="929068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9AC867-8578-4C6B-915D-2261D4E411E8}" type="datetimeFigureOut">
              <a:rPr lang="en-US" smtClean="0"/>
              <a:t>7/29/2014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E85AB-EC35-475A-A7A6-8D6E491CB70E}" type="slidenum">
              <a:rPr lang="en-US" smtClean="0"/>
              <a:t>‹#›</a:t>
            </a:fld>
            <a:endParaRPr lang="en-US"/>
          </a:p>
        </p:txBody>
      </p:sp>
    </p:spTree>
    <p:extLst>
      <p:ext uri="{BB962C8B-B14F-4D97-AF65-F5344CB8AC3E}">
        <p14:creationId xmlns:p14="http://schemas.microsoft.com/office/powerpoint/2010/main" val="4134421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9AC867-8578-4C6B-915D-2261D4E411E8}" type="datetimeFigureOut">
              <a:rPr lang="en-US" smtClean="0"/>
              <a:t>7/29/2014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0E85AB-EC35-475A-A7A6-8D6E491CB70E}" type="slidenum">
              <a:rPr lang="en-US" smtClean="0"/>
              <a:t>‹#›</a:t>
            </a:fld>
            <a:endParaRPr lang="en-US"/>
          </a:p>
        </p:txBody>
      </p:sp>
    </p:spTree>
    <p:extLst>
      <p:ext uri="{BB962C8B-B14F-4D97-AF65-F5344CB8AC3E}">
        <p14:creationId xmlns:p14="http://schemas.microsoft.com/office/powerpoint/2010/main" val="4262124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D9AC867-8578-4C6B-915D-2261D4E411E8}" type="datetimeFigureOut">
              <a:rPr lang="en-US" smtClean="0"/>
              <a:t>7/29/2014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70E85AB-EC35-475A-A7A6-8D6E491CB70E}" type="slidenum">
              <a:rPr lang="en-US" smtClean="0"/>
              <a:t>‹#›</a:t>
            </a:fld>
            <a:endParaRPr lang="en-US"/>
          </a:p>
        </p:txBody>
      </p:sp>
    </p:spTree>
    <p:extLst>
      <p:ext uri="{BB962C8B-B14F-4D97-AF65-F5344CB8AC3E}">
        <p14:creationId xmlns:p14="http://schemas.microsoft.com/office/powerpoint/2010/main" val="2517498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D9AC867-8578-4C6B-915D-2261D4E411E8}" type="datetimeFigureOut">
              <a:rPr lang="en-US" smtClean="0"/>
              <a:t>7/29/2014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70E85AB-EC35-475A-A7A6-8D6E491CB70E}" type="slidenum">
              <a:rPr lang="en-US" smtClean="0"/>
              <a:t>‹#›</a:t>
            </a:fld>
            <a:endParaRPr lang="en-US"/>
          </a:p>
        </p:txBody>
      </p:sp>
    </p:spTree>
    <p:extLst>
      <p:ext uri="{BB962C8B-B14F-4D97-AF65-F5344CB8AC3E}">
        <p14:creationId xmlns:p14="http://schemas.microsoft.com/office/powerpoint/2010/main" val="2880064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BD9AC867-8578-4C6B-915D-2261D4E411E8}" type="datetimeFigureOut">
              <a:rPr lang="en-US" smtClean="0"/>
              <a:t>7/29/2014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70E85AB-EC35-475A-A7A6-8D6E491CB70E}" type="slidenum">
              <a:rPr lang="en-US" smtClean="0"/>
              <a:t>‹#›</a:t>
            </a:fld>
            <a:endParaRPr lang="en-US"/>
          </a:p>
        </p:txBody>
      </p:sp>
    </p:spTree>
    <p:extLst>
      <p:ext uri="{BB962C8B-B14F-4D97-AF65-F5344CB8AC3E}">
        <p14:creationId xmlns:p14="http://schemas.microsoft.com/office/powerpoint/2010/main" val="3472920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9AC867-8578-4C6B-915D-2261D4E411E8}" type="datetimeFigureOut">
              <a:rPr lang="en-US" smtClean="0"/>
              <a:t>7/29/2014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E85AB-EC35-475A-A7A6-8D6E491CB70E}" type="slidenum">
              <a:rPr lang="en-US" smtClean="0"/>
              <a:t>‹#›</a:t>
            </a:fld>
            <a:endParaRPr lang="en-US"/>
          </a:p>
        </p:txBody>
      </p:sp>
    </p:spTree>
    <p:extLst>
      <p:ext uri="{BB962C8B-B14F-4D97-AF65-F5344CB8AC3E}">
        <p14:creationId xmlns:p14="http://schemas.microsoft.com/office/powerpoint/2010/main" val="1103247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D9AC867-8578-4C6B-915D-2261D4E411E8}" type="datetimeFigureOut">
              <a:rPr lang="en-US" smtClean="0"/>
              <a:t>7/29/2014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70E85AB-EC35-475A-A7A6-8D6E491CB70E}" type="slidenum">
              <a:rPr lang="en-US" smtClean="0"/>
              <a:t>‹#›</a:t>
            </a:fld>
            <a:endParaRPr lang="en-US"/>
          </a:p>
        </p:txBody>
      </p:sp>
    </p:spTree>
    <p:extLst>
      <p:ext uri="{BB962C8B-B14F-4D97-AF65-F5344CB8AC3E}">
        <p14:creationId xmlns:p14="http://schemas.microsoft.com/office/powerpoint/2010/main" val="110388516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ageturnpro.com/Arkansas-Business-Group/52946-Arkansas-Next-2014/index.html#7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hyperlink" Target="http://www.pageturnpro.com/Arkansas-Business-Group/52946-Arkansas-Next-2014/index.html#96"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pageturnpro.com/Arkansas-Business-Group/52946-Arkansas-Next-2014/index.html#5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hyperlink" Target="http://www.pageturnpro.com/Arkansas-Business-Group/52946-Arkansas-Next-2014/index.html#56"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hyperlink" Target="http://www.pageturnpro.com/Arkansas-Business-Group/52946-Arkansas-Next-2014/index.html#58"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16.xml.rels><?xml version="1.0" encoding="UTF-8" standalone="yes"?>
<Relationships xmlns="http://schemas.openxmlformats.org/package/2006/relationships"><Relationship Id="rId3" Type="http://schemas.openxmlformats.org/officeDocument/2006/relationships/hyperlink" Target="http://www.pageturnpro.com/Arkansas-Business-Group/52946-Arkansas-Next-2014/index.html#96"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hyperlink" Target="http://www.pageturnpro.com/Arkansas-Business-Group/52946-Arkansas-Next-2014/index.html#96"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pageturnpro.com/Arkansas-Business-Group/52946-Arkansas-Next-2014/index.html#96"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pageturnpro.com/Arkansas-Business-Group/52946-Arkansas-Next-2014/index.html#96"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pageturnpro.com/Arkansas-Business-Group/52946-Arkansas-Next-2014/index.html#32"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http://www.pageturnpro.com/Arkansas-Business-Group/52946-Arkansas-Next-2014/index.html#96"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pageturnpro.com/Arkansas-Business-Group/52946-Arkansas-Next-2014/index.html#38"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pageturnpro.com/Arkansas-Business-Group/52946-Arkansas-Next-2014/index.html#34"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pageturnpro.com/Arkansas-Business-Group/52946-Arkansas-Next-2014/index.html#80" TargetMode="External"/><Relationship Id="rId7"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pageturnpro.com/Arkansas-Business-Group/52946-Arkansas-Next-2014/index.html#82" TargetMode="External"/><Relationship Id="rId5" Type="http://schemas.openxmlformats.org/officeDocument/2006/relationships/hyperlink" Target="http://www.pageturnpro.com/Arkansas-Business-Group/52946-Arkansas-Next-2014/index.html#90" TargetMode="External"/><Relationship Id="rId4" Type="http://schemas.openxmlformats.org/officeDocument/2006/relationships/hyperlink" Target="http://www.pageturnpro.com/Arkansas-Business-Group/52946-Arkansas-Next-2014/index.html#86"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pageturnpro.com/Arkansas-Business-Group/52946-Arkansas-Next-2014/index.html#7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hyperlink" Target="http://www.pageturnpro.com/Arkansas-Business-Group/52946-Arkansas-Next-2014/index.html#8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PACED Decision Making Model</a:t>
            </a:r>
            <a:endParaRPr lang="en-US" dirty="0"/>
          </a:p>
        </p:txBody>
      </p:sp>
      <p:sp>
        <p:nvSpPr>
          <p:cNvPr id="3" name="Subtitle 2"/>
          <p:cNvSpPr>
            <a:spLocks noGrp="1"/>
          </p:cNvSpPr>
          <p:nvPr>
            <p:ph type="subTitle" idx="1"/>
          </p:nvPr>
        </p:nvSpPr>
        <p:spPr/>
        <p:txBody>
          <a:bodyPr/>
          <a:lstStyle/>
          <a:p>
            <a:r>
              <a:rPr lang="en-US" dirty="0" smtClean="0"/>
              <a:t>Bessie Moore Center for Economic Education </a:t>
            </a:r>
          </a:p>
          <a:p>
            <a:r>
              <a:rPr lang="en-US" dirty="0" smtClean="0"/>
              <a:t>Dr. Rita Littrell </a:t>
            </a:r>
            <a:endParaRPr lang="en-US" dirty="0"/>
          </a:p>
        </p:txBody>
      </p:sp>
    </p:spTree>
    <p:extLst>
      <p:ext uri="{BB962C8B-B14F-4D97-AF65-F5344CB8AC3E}">
        <p14:creationId xmlns:p14="http://schemas.microsoft.com/office/powerpoint/2010/main" val="23508907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What They Pay?</a:t>
            </a:r>
            <a:endParaRPr lang="en-US" dirty="0"/>
          </a:p>
        </p:txBody>
      </p:sp>
      <p:sp>
        <p:nvSpPr>
          <p:cNvPr id="3" name="Content Placeholder 2"/>
          <p:cNvSpPr>
            <a:spLocks noGrp="1"/>
          </p:cNvSpPr>
          <p:nvPr>
            <p:ph idx="1"/>
          </p:nvPr>
        </p:nvSpPr>
        <p:spPr/>
        <p:txBody>
          <a:bodyPr>
            <a:normAutofit/>
          </a:bodyPr>
          <a:lstStyle/>
          <a:p>
            <a:r>
              <a:rPr lang="en-US" sz="3600" dirty="0" smtClean="0"/>
              <a:t>If you want to be a ___________ in Arkansas, you’ll make $_____.</a:t>
            </a:r>
            <a:endParaRPr lang="en-US" sz="3600" dirty="0"/>
          </a:p>
        </p:txBody>
      </p:sp>
      <p:pic>
        <p:nvPicPr>
          <p:cNvPr id="5" name="Pictur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3904736"/>
            <a:ext cx="2214948" cy="2953264"/>
          </a:xfrm>
          <a:prstGeom prst="rect">
            <a:avLst/>
          </a:prstGeom>
        </p:spPr>
      </p:pic>
    </p:spTree>
    <p:extLst>
      <p:ext uri="{BB962C8B-B14F-4D97-AF65-F5344CB8AC3E}">
        <p14:creationId xmlns:p14="http://schemas.microsoft.com/office/powerpoint/2010/main" val="3898736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Where Can I Study My Chosen Degree?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5845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1555490"/>
              </p:ext>
            </p:extLst>
          </p:nvPr>
        </p:nvGraphicFramePr>
        <p:xfrm>
          <a:off x="308612" y="590550"/>
          <a:ext cx="11738607" cy="6062986"/>
        </p:xfrm>
        <a:graphic>
          <a:graphicData uri="http://schemas.openxmlformats.org/drawingml/2006/table">
            <a:tbl>
              <a:tblPr firstRow="1" bandRow="1">
                <a:tableStyleId>{5C22544A-7EE6-4342-B048-85BDC9FD1C3A}</a:tableStyleId>
              </a:tblPr>
              <a:tblGrid>
                <a:gridCol w="2057398"/>
                <a:gridCol w="1154430"/>
                <a:gridCol w="1463040"/>
                <a:gridCol w="1234440"/>
                <a:gridCol w="1554480"/>
                <a:gridCol w="1611630"/>
                <a:gridCol w="1245870"/>
                <a:gridCol w="1417319"/>
              </a:tblGrid>
              <a:tr h="424609">
                <a:tc gridSpan="8">
                  <a:txBody>
                    <a:bodyPr/>
                    <a:lstStyle/>
                    <a:p>
                      <a:endParaRPr lang="en-US" b="0" dirty="0">
                        <a:latin typeface="Calibri" panose="020F0502020204030204" pitchFamily="34"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814953">
                <a:tc>
                  <a:txBody>
                    <a:bodyPr/>
                    <a:lstStyle/>
                    <a:p>
                      <a:endParaRPr lang="en-US" dirty="0">
                        <a:latin typeface="Calibri" panose="020F0502020204030204" pitchFamily="34" charset="0"/>
                      </a:endParaRPr>
                    </a:p>
                  </a:txBody>
                  <a:tcPr/>
                </a:tc>
                <a:tc>
                  <a:txBody>
                    <a:bodyPr/>
                    <a:lstStyle/>
                    <a:p>
                      <a:endParaRPr lang="en-US" b="1" dirty="0" smtClean="0">
                        <a:latin typeface="Calibri" panose="020F0502020204030204" pitchFamily="34" charset="0"/>
                      </a:endParaRPr>
                    </a:p>
                  </a:txBody>
                  <a:tcPr/>
                </a:tc>
                <a:tc>
                  <a:txBody>
                    <a:bodyPr/>
                    <a:lstStyle/>
                    <a:p>
                      <a:endParaRPr lang="en-US" sz="1600" b="0" dirty="0">
                        <a:latin typeface="Calibri" panose="020F0502020204030204" pitchFamily="34" charset="0"/>
                      </a:endParaRPr>
                    </a:p>
                  </a:txBody>
                  <a:tcPr/>
                </a:tc>
                <a:tc>
                  <a:txBody>
                    <a:bodyPr/>
                    <a:lstStyle/>
                    <a:p>
                      <a:endParaRPr lang="en-US" b="1" dirty="0" smtClean="0">
                        <a:latin typeface="Calibri" panose="020F0502020204030204" pitchFamily="34" charset="0"/>
                      </a:endParaRPr>
                    </a:p>
                  </a:txBody>
                  <a:tcPr/>
                </a:tc>
                <a:tc>
                  <a:txBody>
                    <a:bodyPr/>
                    <a:lstStyle/>
                    <a:p>
                      <a:endParaRPr lang="en-US" sz="1600" b="0" dirty="0">
                        <a:latin typeface="Calibri" panose="020F0502020204030204" pitchFamily="34" charset="0"/>
                      </a:endParaRPr>
                    </a:p>
                  </a:txBody>
                  <a:tcPr/>
                </a:tc>
                <a:tc>
                  <a:txBody>
                    <a:bodyPr/>
                    <a:lstStyle/>
                    <a:p>
                      <a:endParaRPr lang="en-US" b="1" dirty="0" smtClean="0">
                        <a:latin typeface="Calibri" panose="020F0502020204030204" pitchFamily="34" charset="0"/>
                      </a:endParaRPr>
                    </a:p>
                  </a:txBody>
                  <a:tcPr/>
                </a:tc>
                <a:tc>
                  <a:txBody>
                    <a:bodyPr/>
                    <a:lstStyle/>
                    <a:p>
                      <a:endParaRPr lang="en-US" dirty="0" smtClean="0">
                        <a:latin typeface="Calibri" panose="020F0502020204030204" pitchFamily="34" charset="0"/>
                      </a:endParaRPr>
                    </a:p>
                  </a:txBody>
                  <a:tcPr/>
                </a:tc>
                <a:tc rowSpan="2">
                  <a:txBody>
                    <a:bodyPr/>
                    <a:lstStyle/>
                    <a:p>
                      <a:r>
                        <a:rPr lang="en-US" dirty="0" smtClean="0">
                          <a:latin typeface="Calibri" panose="020F0502020204030204" pitchFamily="34" charset="0"/>
                        </a:rPr>
                        <a:t> </a:t>
                      </a:r>
                      <a:endParaRPr lang="en-US" dirty="0">
                        <a:latin typeface="Calibri" panose="020F0502020204030204" pitchFamily="34" charset="0"/>
                      </a:endParaRPr>
                    </a:p>
                  </a:txBody>
                  <a:tcPr/>
                </a:tc>
              </a:tr>
              <a:tr h="828399">
                <a:tc>
                  <a:txBody>
                    <a:bodyPr/>
                    <a:lstStyle/>
                    <a:p>
                      <a:endParaRPr lang="en-US" dirty="0">
                        <a:latin typeface="Calibri" panose="020F0502020204030204" pitchFamily="34" charset="0"/>
                      </a:endParaRPr>
                    </a:p>
                  </a:txBody>
                  <a:tcPr/>
                </a:tc>
                <a:tc>
                  <a:txBody>
                    <a:bodyPr/>
                    <a:lstStyle/>
                    <a:p>
                      <a:endParaRPr lang="en-US" dirty="0">
                        <a:latin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Calibri" panose="020F0502020204030204" pitchFamily="34" charset="0"/>
                      </a:endParaRPr>
                    </a:p>
                  </a:txBody>
                  <a:tcPr/>
                </a:tc>
                <a:tc vMerge="1">
                  <a:txBody>
                    <a:bodyPr/>
                    <a:lstStyle/>
                    <a:p>
                      <a:endParaRPr lang="en-US" dirty="0"/>
                    </a:p>
                  </a:txBody>
                  <a:tcPr/>
                </a:tc>
              </a:tr>
              <a:tr h="721860">
                <a:tc>
                  <a:txBody>
                    <a:bodyPr/>
                    <a:lstStyle/>
                    <a:p>
                      <a:endParaRPr lang="en-US" dirty="0" smtClean="0">
                        <a:latin typeface="Calibri" panose="020F0502020204030204" pitchFamily="34" charset="0"/>
                      </a:endParaRPr>
                    </a:p>
                  </a:txBody>
                  <a:tcPr/>
                </a:tc>
                <a:tc>
                  <a:txBody>
                    <a:bodyPr/>
                    <a:lstStyle/>
                    <a:p>
                      <a:endParaRPr lang="en-US" dirty="0">
                        <a:latin typeface="Calibri" panose="020F0502020204030204" pitchFamily="34" charset="0"/>
                      </a:endParaRPr>
                    </a:p>
                  </a:txBody>
                  <a:tcPr/>
                </a:tc>
                <a:tc>
                  <a:txBody>
                    <a:bodyPr/>
                    <a:lstStyle/>
                    <a:p>
                      <a:endParaRPr lang="en-US" dirty="0">
                        <a:latin typeface="Calibri" panose="020F0502020204030204" pitchFamily="34" charset="0"/>
                      </a:endParaRPr>
                    </a:p>
                  </a:txBody>
                  <a:tcPr/>
                </a:tc>
                <a:tc>
                  <a:txBody>
                    <a:bodyPr/>
                    <a:lstStyle/>
                    <a:p>
                      <a:endParaRPr lang="en-US" dirty="0">
                        <a:latin typeface="Calibri" panose="020F0502020204030204" pitchFamily="34" charset="0"/>
                      </a:endParaRPr>
                    </a:p>
                  </a:txBody>
                  <a:tcPr/>
                </a:tc>
                <a:tc>
                  <a:txBody>
                    <a:bodyPr/>
                    <a:lstStyle/>
                    <a:p>
                      <a:endParaRPr lang="en-US" dirty="0">
                        <a:latin typeface="Calibri" panose="020F0502020204030204" pitchFamily="34" charset="0"/>
                      </a:endParaRPr>
                    </a:p>
                  </a:txBody>
                  <a:tcPr/>
                </a:tc>
                <a:tc>
                  <a:txBody>
                    <a:bodyPr/>
                    <a:lstStyle/>
                    <a:p>
                      <a:endParaRPr lang="en-US" dirty="0">
                        <a:latin typeface="Calibri" panose="020F0502020204030204" pitchFamily="34" charset="0"/>
                      </a:endParaRPr>
                    </a:p>
                  </a:txBody>
                  <a:tcPr/>
                </a:tc>
                <a:tc>
                  <a:txBody>
                    <a:bodyPr/>
                    <a:lstStyle/>
                    <a:p>
                      <a:endParaRPr lang="en-US" dirty="0">
                        <a:latin typeface="Calibri" panose="020F0502020204030204" pitchFamily="34" charset="0"/>
                      </a:endParaRPr>
                    </a:p>
                  </a:txBody>
                  <a:tcPr/>
                </a:tc>
                <a:tc>
                  <a:txBody>
                    <a:bodyPr/>
                    <a:lstStyle/>
                    <a:p>
                      <a:endParaRPr lang="en-US" dirty="0">
                        <a:latin typeface="Calibri" panose="020F0502020204030204" pitchFamily="34" charset="0"/>
                      </a:endParaRPr>
                    </a:p>
                  </a:txBody>
                  <a:tcPr/>
                </a:tc>
              </a:tr>
              <a:tr h="583331">
                <a:tc>
                  <a:txBody>
                    <a:bodyPr/>
                    <a:lstStyle/>
                    <a:p>
                      <a:endParaRPr lang="en-US" sz="1400" dirty="0" smtClean="0">
                        <a:latin typeface="Calibri" panose="020F0502020204030204" pitchFamily="34" charset="0"/>
                      </a:endParaRPr>
                    </a:p>
                  </a:txBody>
                  <a:tcPr/>
                </a:tc>
                <a:tc>
                  <a:txBody>
                    <a:bodyPr/>
                    <a:lstStyle/>
                    <a:p>
                      <a:endParaRPr lang="en-US" dirty="0">
                        <a:latin typeface="Calibri" panose="020F0502020204030204" pitchFamily="34" charset="0"/>
                      </a:endParaRPr>
                    </a:p>
                  </a:txBody>
                  <a:tcPr/>
                </a:tc>
                <a:tc>
                  <a:txBody>
                    <a:bodyPr/>
                    <a:lstStyle/>
                    <a:p>
                      <a:endParaRPr lang="en-US" dirty="0">
                        <a:latin typeface="Calibri" panose="020F0502020204030204" pitchFamily="34" charset="0"/>
                      </a:endParaRPr>
                    </a:p>
                  </a:txBody>
                  <a:tcPr/>
                </a:tc>
                <a:tc>
                  <a:txBody>
                    <a:bodyPr/>
                    <a:lstStyle/>
                    <a:p>
                      <a:endParaRPr lang="en-US" dirty="0">
                        <a:latin typeface="Calibri" panose="020F0502020204030204" pitchFamily="34" charset="0"/>
                      </a:endParaRPr>
                    </a:p>
                  </a:txBody>
                  <a:tcPr/>
                </a:tc>
                <a:tc>
                  <a:txBody>
                    <a:bodyPr/>
                    <a:lstStyle/>
                    <a:p>
                      <a:endParaRPr lang="en-US" dirty="0">
                        <a:latin typeface="Calibri" panose="020F0502020204030204" pitchFamily="34" charset="0"/>
                      </a:endParaRPr>
                    </a:p>
                  </a:txBody>
                  <a:tcPr/>
                </a:tc>
                <a:tc>
                  <a:txBody>
                    <a:bodyPr/>
                    <a:lstStyle/>
                    <a:p>
                      <a:endParaRPr lang="en-US">
                        <a:latin typeface="Calibri" panose="020F0502020204030204" pitchFamily="34" charset="0"/>
                      </a:endParaRPr>
                    </a:p>
                  </a:txBody>
                  <a:tcPr/>
                </a:tc>
                <a:tc>
                  <a:txBody>
                    <a:bodyPr/>
                    <a:lstStyle/>
                    <a:p>
                      <a:endParaRPr lang="en-US" dirty="0">
                        <a:latin typeface="Calibri" panose="020F0502020204030204" pitchFamily="34" charset="0"/>
                      </a:endParaRPr>
                    </a:p>
                  </a:txBody>
                  <a:tcPr/>
                </a:tc>
                <a:tc>
                  <a:txBody>
                    <a:bodyPr/>
                    <a:lstStyle/>
                    <a:p>
                      <a:endParaRPr lang="en-US" dirty="0">
                        <a:latin typeface="Calibri" panose="020F0502020204030204" pitchFamily="34" charset="0"/>
                      </a:endParaRPr>
                    </a:p>
                  </a:txBody>
                  <a:tcPr/>
                </a:tc>
              </a:tr>
              <a:tr h="903713">
                <a:tc>
                  <a:txBody>
                    <a:bodyPr/>
                    <a:lstStyle/>
                    <a:p>
                      <a:endParaRPr lang="en-US" baseline="0" dirty="0" smtClean="0">
                        <a:latin typeface="Calibri" panose="020F0502020204030204" pitchFamily="34" charset="0"/>
                      </a:endParaRPr>
                    </a:p>
                    <a:p>
                      <a:endParaRPr lang="en-US" baseline="0" dirty="0" smtClean="0">
                        <a:latin typeface="Calibri" panose="020F0502020204030204" pitchFamily="34" charset="0"/>
                      </a:endParaRPr>
                    </a:p>
                    <a:p>
                      <a:endParaRPr lang="en-US" baseline="0" dirty="0" smtClean="0">
                        <a:latin typeface="Calibri" panose="020F0502020204030204" pitchFamily="34" charset="0"/>
                      </a:endParaRPr>
                    </a:p>
                  </a:txBody>
                  <a:tcPr/>
                </a:tc>
                <a:tc>
                  <a:txBody>
                    <a:bodyPr/>
                    <a:lstStyle/>
                    <a:p>
                      <a:endParaRPr lang="en-US" dirty="0">
                        <a:latin typeface="Calibri" panose="020F0502020204030204" pitchFamily="34" charset="0"/>
                      </a:endParaRPr>
                    </a:p>
                  </a:txBody>
                  <a:tcPr/>
                </a:tc>
                <a:tc>
                  <a:txBody>
                    <a:bodyPr/>
                    <a:lstStyle/>
                    <a:p>
                      <a:endParaRPr lang="en-US" dirty="0">
                        <a:latin typeface="Calibri" panose="020F0502020204030204" pitchFamily="34" charset="0"/>
                      </a:endParaRPr>
                    </a:p>
                  </a:txBody>
                  <a:tcPr/>
                </a:tc>
                <a:tc>
                  <a:txBody>
                    <a:bodyPr/>
                    <a:lstStyle/>
                    <a:p>
                      <a:endParaRPr lang="en-US">
                        <a:latin typeface="Calibri" panose="020F0502020204030204" pitchFamily="34" charset="0"/>
                      </a:endParaRPr>
                    </a:p>
                  </a:txBody>
                  <a:tcPr/>
                </a:tc>
                <a:tc>
                  <a:txBody>
                    <a:bodyPr/>
                    <a:lstStyle/>
                    <a:p>
                      <a:endParaRPr lang="en-US">
                        <a:latin typeface="Calibri" panose="020F0502020204030204" pitchFamily="34" charset="0"/>
                      </a:endParaRPr>
                    </a:p>
                  </a:txBody>
                  <a:tcPr/>
                </a:tc>
                <a:tc>
                  <a:txBody>
                    <a:bodyPr/>
                    <a:lstStyle/>
                    <a:p>
                      <a:endParaRPr lang="en-US">
                        <a:latin typeface="Calibri" panose="020F0502020204030204" pitchFamily="34" charset="0"/>
                      </a:endParaRPr>
                    </a:p>
                  </a:txBody>
                  <a:tcPr/>
                </a:tc>
                <a:tc>
                  <a:txBody>
                    <a:bodyPr/>
                    <a:lstStyle/>
                    <a:p>
                      <a:endParaRPr lang="en-US">
                        <a:latin typeface="Calibri" panose="020F0502020204030204" pitchFamily="34" charset="0"/>
                      </a:endParaRPr>
                    </a:p>
                  </a:txBody>
                  <a:tcPr/>
                </a:tc>
                <a:tc>
                  <a:txBody>
                    <a:bodyPr/>
                    <a:lstStyle/>
                    <a:p>
                      <a:endParaRPr lang="en-US" dirty="0">
                        <a:latin typeface="Calibri" panose="020F0502020204030204" pitchFamily="34" charset="0"/>
                      </a:endParaRPr>
                    </a:p>
                  </a:txBody>
                  <a:tcPr/>
                </a:tc>
              </a:tr>
              <a:tr h="583331">
                <a:tc>
                  <a:txBody>
                    <a:bodyPr/>
                    <a:lstStyle/>
                    <a:p>
                      <a:endParaRPr lang="en-US" dirty="0" smtClean="0">
                        <a:latin typeface="Calibri" panose="020F0502020204030204" pitchFamily="34" charset="0"/>
                      </a:endParaRPr>
                    </a:p>
                  </a:txBody>
                  <a:tcPr/>
                </a:tc>
                <a:tc>
                  <a:txBody>
                    <a:bodyPr/>
                    <a:lstStyle/>
                    <a:p>
                      <a:endParaRPr lang="en-US" dirty="0">
                        <a:latin typeface="Calibri" panose="020F0502020204030204" pitchFamily="34" charset="0"/>
                      </a:endParaRPr>
                    </a:p>
                  </a:txBody>
                  <a:tcPr/>
                </a:tc>
                <a:tc>
                  <a:txBody>
                    <a:bodyPr/>
                    <a:lstStyle/>
                    <a:p>
                      <a:endParaRPr lang="en-US">
                        <a:latin typeface="Calibri" panose="020F0502020204030204" pitchFamily="34" charset="0"/>
                      </a:endParaRPr>
                    </a:p>
                  </a:txBody>
                  <a:tcPr/>
                </a:tc>
                <a:tc>
                  <a:txBody>
                    <a:bodyPr/>
                    <a:lstStyle/>
                    <a:p>
                      <a:endParaRPr lang="en-US" dirty="0">
                        <a:latin typeface="Calibri" panose="020F0502020204030204" pitchFamily="34" charset="0"/>
                      </a:endParaRPr>
                    </a:p>
                  </a:txBody>
                  <a:tcPr/>
                </a:tc>
                <a:tc>
                  <a:txBody>
                    <a:bodyPr/>
                    <a:lstStyle/>
                    <a:p>
                      <a:endParaRPr lang="en-US">
                        <a:latin typeface="Calibri" panose="020F0502020204030204" pitchFamily="34" charset="0"/>
                      </a:endParaRPr>
                    </a:p>
                  </a:txBody>
                  <a:tcPr/>
                </a:tc>
                <a:tc>
                  <a:txBody>
                    <a:bodyPr/>
                    <a:lstStyle/>
                    <a:p>
                      <a:endParaRPr lang="en-US">
                        <a:latin typeface="Calibri" panose="020F0502020204030204" pitchFamily="34" charset="0"/>
                      </a:endParaRPr>
                    </a:p>
                  </a:txBody>
                  <a:tcPr/>
                </a:tc>
                <a:tc>
                  <a:txBody>
                    <a:bodyPr/>
                    <a:lstStyle/>
                    <a:p>
                      <a:endParaRPr lang="en-US" dirty="0">
                        <a:latin typeface="Calibri" panose="020F0502020204030204" pitchFamily="34" charset="0"/>
                      </a:endParaRPr>
                    </a:p>
                  </a:txBody>
                  <a:tcPr/>
                </a:tc>
                <a:tc>
                  <a:txBody>
                    <a:bodyPr/>
                    <a:lstStyle/>
                    <a:p>
                      <a:endParaRPr lang="en-US" dirty="0">
                        <a:latin typeface="Calibri" panose="020F0502020204030204" pitchFamily="34" charset="0"/>
                      </a:endParaRPr>
                    </a:p>
                  </a:txBody>
                  <a:tcPr/>
                </a:tc>
              </a:tr>
              <a:tr h="608772">
                <a:tc>
                  <a:txBody>
                    <a:bodyPr/>
                    <a:lstStyle/>
                    <a:p>
                      <a:endParaRPr kumimoji="0" lang="en-US" sz="1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endParaRPr>
                    </a:p>
                  </a:txBody>
                  <a:tcPr/>
                </a:tc>
                <a:tc>
                  <a:txBody>
                    <a:bodyPr/>
                    <a:lstStyle/>
                    <a:p>
                      <a:endParaRPr lang="en-US" dirty="0">
                        <a:latin typeface="Calibri" panose="020F0502020204030204" pitchFamily="34" charset="0"/>
                      </a:endParaRPr>
                    </a:p>
                  </a:txBody>
                  <a:tcPr/>
                </a:tc>
                <a:tc>
                  <a:txBody>
                    <a:bodyPr/>
                    <a:lstStyle/>
                    <a:p>
                      <a:endParaRPr lang="en-US" dirty="0">
                        <a:latin typeface="Calibri" panose="020F0502020204030204" pitchFamily="34" charset="0"/>
                      </a:endParaRPr>
                    </a:p>
                  </a:txBody>
                  <a:tcPr/>
                </a:tc>
                <a:tc>
                  <a:txBody>
                    <a:bodyPr/>
                    <a:lstStyle/>
                    <a:p>
                      <a:endParaRPr lang="en-US">
                        <a:latin typeface="Calibri" panose="020F0502020204030204" pitchFamily="34" charset="0"/>
                      </a:endParaRPr>
                    </a:p>
                  </a:txBody>
                  <a:tcPr/>
                </a:tc>
                <a:tc>
                  <a:txBody>
                    <a:bodyPr/>
                    <a:lstStyle/>
                    <a:p>
                      <a:endParaRPr lang="en-US">
                        <a:latin typeface="Calibri" panose="020F0502020204030204" pitchFamily="34" charset="0"/>
                      </a:endParaRPr>
                    </a:p>
                  </a:txBody>
                  <a:tcPr/>
                </a:tc>
                <a:tc>
                  <a:txBody>
                    <a:bodyPr/>
                    <a:lstStyle/>
                    <a:p>
                      <a:endParaRPr lang="en-US">
                        <a:latin typeface="Calibri" panose="020F0502020204030204" pitchFamily="34" charset="0"/>
                      </a:endParaRPr>
                    </a:p>
                  </a:txBody>
                  <a:tcPr/>
                </a:tc>
                <a:tc>
                  <a:txBody>
                    <a:bodyPr/>
                    <a:lstStyle/>
                    <a:p>
                      <a:endParaRPr lang="en-US">
                        <a:latin typeface="Calibri" panose="020F0502020204030204" pitchFamily="34" charset="0"/>
                      </a:endParaRPr>
                    </a:p>
                  </a:txBody>
                  <a:tcPr/>
                </a:tc>
                <a:tc>
                  <a:txBody>
                    <a:bodyPr/>
                    <a:lstStyle/>
                    <a:p>
                      <a:endParaRPr lang="en-US" dirty="0">
                        <a:latin typeface="Calibri" panose="020F0502020204030204" pitchFamily="34" charset="0"/>
                      </a:endParaRPr>
                    </a:p>
                  </a:txBody>
                  <a:tcPr/>
                </a:tc>
              </a:tr>
              <a:tr h="583331">
                <a:tc gridSpan="5">
                  <a:txBody>
                    <a:bodyPr/>
                    <a:lstStyle/>
                    <a:p>
                      <a:r>
                        <a:rPr lang="en-US" dirty="0" smtClean="0">
                          <a:latin typeface="Calibri" panose="020F0502020204030204" pitchFamily="34" charset="0"/>
                        </a:rPr>
                        <a:t> </a:t>
                      </a:r>
                      <a:endParaRPr lang="en-US" dirty="0">
                        <a:latin typeface="Calibri" panose="020F0502020204030204" pitchFamily="34"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3">
                  <a:txBody>
                    <a:bodyPr/>
                    <a:lstStyle/>
                    <a:p>
                      <a:endParaRPr lang="en-US" dirty="0">
                        <a:latin typeface="Calibri" panose="020F0502020204030204" pitchFamily="34" charset="0"/>
                      </a:endParaRPr>
                    </a:p>
                  </a:txBody>
                  <a:tcPr/>
                </a:tc>
                <a:tc hMerge="1">
                  <a:txBody>
                    <a:bodyPr/>
                    <a:lstStyle/>
                    <a:p>
                      <a:endParaRPr lang="en-US" dirty="0"/>
                    </a:p>
                  </a:txBody>
                  <a:tcPr/>
                </a:tc>
                <a:tc hMerge="1">
                  <a:txBody>
                    <a:bodyPr/>
                    <a:lstStyle/>
                    <a:p>
                      <a:endParaRPr lang="en-US" dirty="0"/>
                    </a:p>
                  </a:txBody>
                  <a:tcPr/>
                </a:tc>
              </a:tr>
            </a:tbl>
          </a:graphicData>
        </a:graphic>
      </p:graphicFrame>
      <p:sp>
        <p:nvSpPr>
          <p:cNvPr id="5" name="TextBox 4"/>
          <p:cNvSpPr txBox="1"/>
          <p:nvPr/>
        </p:nvSpPr>
        <p:spPr>
          <a:xfrm>
            <a:off x="788670" y="160020"/>
            <a:ext cx="9761220" cy="369332"/>
          </a:xfrm>
          <a:prstGeom prst="rect">
            <a:avLst/>
          </a:prstGeom>
          <a:noFill/>
        </p:spPr>
        <p:txBody>
          <a:bodyPr wrap="square" rtlCol="0">
            <a:spAutoFit/>
          </a:bodyPr>
          <a:lstStyle/>
          <a:p>
            <a:r>
              <a:rPr lang="en-US" b="1" dirty="0" smtClean="0">
                <a:solidFill>
                  <a:srgbClr val="FFFF00"/>
                </a:solidFill>
              </a:rPr>
              <a:t>P</a:t>
            </a:r>
            <a:r>
              <a:rPr lang="en-US" b="1" dirty="0" smtClean="0">
                <a:solidFill>
                  <a:schemeClr val="accent5"/>
                </a:solidFill>
              </a:rPr>
              <a:t>A</a:t>
            </a:r>
            <a:r>
              <a:rPr lang="en-US" b="1" dirty="0" smtClean="0">
                <a:solidFill>
                  <a:schemeClr val="accent3"/>
                </a:solidFill>
              </a:rPr>
              <a:t>C</a:t>
            </a:r>
            <a:r>
              <a:rPr lang="en-US" b="1" dirty="0" smtClean="0">
                <a:solidFill>
                  <a:schemeClr val="accent2"/>
                </a:solidFill>
              </a:rPr>
              <a:t>E</a:t>
            </a:r>
            <a:r>
              <a:rPr lang="en-US" b="1" dirty="0" smtClean="0">
                <a:solidFill>
                  <a:srgbClr val="C00000"/>
                </a:solidFill>
              </a:rPr>
              <a:t>D</a:t>
            </a:r>
            <a:r>
              <a:rPr lang="en-US" b="1" dirty="0" smtClean="0"/>
              <a:t> Decision Making Model Worksheet: </a:t>
            </a:r>
            <a:endParaRPr lang="en-US" b="1" dirty="0"/>
          </a:p>
        </p:txBody>
      </p:sp>
      <p:sp>
        <p:nvSpPr>
          <p:cNvPr id="35" name="TextBox 34"/>
          <p:cNvSpPr txBox="1"/>
          <p:nvPr/>
        </p:nvSpPr>
        <p:spPr>
          <a:xfrm>
            <a:off x="303007" y="539926"/>
            <a:ext cx="2138082" cy="461665"/>
          </a:xfrm>
          <a:prstGeom prst="rect">
            <a:avLst/>
          </a:prstGeom>
          <a:noFill/>
        </p:spPr>
        <p:txBody>
          <a:bodyPr wrap="square" rtlCol="0">
            <a:spAutoFit/>
          </a:bodyPr>
          <a:lstStyle/>
          <a:p>
            <a:r>
              <a:rPr lang="en-US" b="1" dirty="0">
                <a:solidFill>
                  <a:prstClr val="white"/>
                </a:solidFill>
                <a:latin typeface="Calibri" panose="020F0502020204030204" pitchFamily="34" charset="0"/>
              </a:rPr>
              <a:t>Define the </a:t>
            </a:r>
            <a:r>
              <a:rPr lang="en-US" sz="2400" b="1" dirty="0">
                <a:solidFill>
                  <a:srgbClr val="FFFF00"/>
                </a:solidFill>
                <a:latin typeface="Calibri" panose="020F0502020204030204" pitchFamily="34" charset="0"/>
              </a:rPr>
              <a:t>P</a:t>
            </a:r>
            <a:r>
              <a:rPr lang="en-US" b="1" dirty="0">
                <a:solidFill>
                  <a:prstClr val="white"/>
                </a:solidFill>
                <a:latin typeface="Calibri" panose="020F0502020204030204" pitchFamily="34" charset="0"/>
              </a:rPr>
              <a:t>roblem: </a:t>
            </a:r>
            <a:endParaRPr lang="en-US" dirty="0"/>
          </a:p>
        </p:txBody>
      </p:sp>
      <p:sp>
        <p:nvSpPr>
          <p:cNvPr id="36" name="TextBox 35"/>
          <p:cNvSpPr txBox="1"/>
          <p:nvPr/>
        </p:nvSpPr>
        <p:spPr>
          <a:xfrm>
            <a:off x="2400748" y="632259"/>
            <a:ext cx="3657600" cy="369332"/>
          </a:xfrm>
          <a:prstGeom prst="rect">
            <a:avLst/>
          </a:prstGeom>
          <a:noFill/>
        </p:spPr>
        <p:txBody>
          <a:bodyPr wrap="square" rtlCol="0">
            <a:spAutoFit/>
          </a:bodyPr>
          <a:lstStyle/>
          <a:p>
            <a:pPr lvl="0" defTabSz="457200"/>
            <a:r>
              <a:rPr lang="en-US" dirty="0">
                <a:solidFill>
                  <a:prstClr val="white"/>
                </a:solidFill>
                <a:latin typeface="Calibri" panose="020F0502020204030204" pitchFamily="34" charset="0"/>
              </a:rPr>
              <a:t>Where to study higher education?</a:t>
            </a:r>
          </a:p>
        </p:txBody>
      </p:sp>
      <p:sp>
        <p:nvSpPr>
          <p:cNvPr id="37" name="TextBox 36"/>
          <p:cNvSpPr txBox="1"/>
          <p:nvPr/>
        </p:nvSpPr>
        <p:spPr>
          <a:xfrm>
            <a:off x="332591" y="6145306"/>
            <a:ext cx="2692997" cy="400110"/>
          </a:xfrm>
          <a:prstGeom prst="rect">
            <a:avLst/>
          </a:prstGeom>
          <a:noFill/>
        </p:spPr>
        <p:txBody>
          <a:bodyPr wrap="square" rtlCol="0">
            <a:spAutoFit/>
          </a:bodyPr>
          <a:lstStyle/>
          <a:p>
            <a:pPr lvl="0" defTabSz="457200"/>
            <a:r>
              <a:rPr lang="en-US" dirty="0">
                <a:solidFill>
                  <a:prstClr val="black"/>
                </a:solidFill>
                <a:latin typeface="Calibri" panose="020F0502020204030204" pitchFamily="34" charset="0"/>
              </a:rPr>
              <a:t>Make a </a:t>
            </a:r>
            <a:r>
              <a:rPr lang="en-US" sz="2000" b="1" dirty="0">
                <a:solidFill>
                  <a:srgbClr val="C00000"/>
                </a:solidFill>
                <a:latin typeface="Calibri" panose="020F0502020204030204" pitchFamily="34" charset="0"/>
              </a:rPr>
              <a:t>D</a:t>
            </a:r>
            <a:r>
              <a:rPr lang="en-US" dirty="0">
                <a:solidFill>
                  <a:prstClr val="black"/>
                </a:solidFill>
                <a:latin typeface="Calibri" panose="020F0502020204030204" pitchFamily="34" charset="0"/>
              </a:rPr>
              <a:t>ecision: </a:t>
            </a:r>
          </a:p>
        </p:txBody>
      </p:sp>
      <p:sp>
        <p:nvSpPr>
          <p:cNvPr id="38" name="TextBox 37"/>
          <p:cNvSpPr txBox="1"/>
          <p:nvPr/>
        </p:nvSpPr>
        <p:spPr>
          <a:xfrm>
            <a:off x="7840980" y="6176084"/>
            <a:ext cx="3702200" cy="369332"/>
          </a:xfrm>
          <a:prstGeom prst="rect">
            <a:avLst/>
          </a:prstGeom>
          <a:noFill/>
        </p:spPr>
        <p:txBody>
          <a:bodyPr wrap="square" rtlCol="0">
            <a:spAutoFit/>
          </a:bodyPr>
          <a:lstStyle/>
          <a:p>
            <a:pPr lvl="0" defTabSz="457200"/>
            <a:r>
              <a:rPr lang="en-US" dirty="0">
                <a:solidFill>
                  <a:prstClr val="black"/>
                </a:solidFill>
                <a:latin typeface="Calibri" panose="020F0502020204030204" pitchFamily="34" charset="0"/>
              </a:rPr>
              <a:t>Note Opportunity Costs: </a:t>
            </a:r>
          </a:p>
        </p:txBody>
      </p:sp>
      <p:grpSp>
        <p:nvGrpSpPr>
          <p:cNvPr id="40" name="Group 39"/>
          <p:cNvGrpSpPr/>
          <p:nvPr/>
        </p:nvGrpSpPr>
        <p:grpSpPr>
          <a:xfrm>
            <a:off x="334383" y="1076598"/>
            <a:ext cx="1938170" cy="738664"/>
            <a:chOff x="347830" y="1090045"/>
            <a:chExt cx="1938170" cy="738664"/>
          </a:xfrm>
        </p:grpSpPr>
        <p:grpSp>
          <p:nvGrpSpPr>
            <p:cNvPr id="27" name="Group 26"/>
            <p:cNvGrpSpPr/>
            <p:nvPr/>
          </p:nvGrpSpPr>
          <p:grpSpPr>
            <a:xfrm>
              <a:off x="1977390" y="1303020"/>
              <a:ext cx="308610" cy="468630"/>
              <a:chOff x="1977390" y="1143000"/>
              <a:chExt cx="308610" cy="468630"/>
            </a:xfrm>
          </p:grpSpPr>
          <p:cxnSp>
            <p:nvCxnSpPr>
              <p:cNvPr id="15" name="Straight Arrow Connector 14"/>
              <p:cNvCxnSpPr/>
              <p:nvPr/>
            </p:nvCxnSpPr>
            <p:spPr>
              <a:xfrm>
                <a:off x="1977390" y="1143000"/>
                <a:ext cx="3086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977390" y="1337310"/>
                <a:ext cx="3086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977390" y="1451610"/>
                <a:ext cx="308610" cy="1600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347830" y="1090045"/>
              <a:ext cx="1647713" cy="738664"/>
            </a:xfrm>
            <a:prstGeom prst="rect">
              <a:avLst/>
            </a:prstGeom>
            <a:noFill/>
          </p:spPr>
          <p:txBody>
            <a:bodyPr wrap="square" rtlCol="0">
              <a:spAutoFit/>
            </a:bodyPr>
            <a:lstStyle/>
            <a:p>
              <a:pPr lvl="0" defTabSz="457200"/>
              <a:r>
                <a:rPr lang="en-US" dirty="0">
                  <a:solidFill>
                    <a:prstClr val="black"/>
                  </a:solidFill>
                  <a:latin typeface="Calibri" panose="020F0502020204030204" pitchFamily="34" charset="0"/>
                </a:rPr>
                <a:t>Determine the </a:t>
              </a:r>
              <a:r>
                <a:rPr lang="en-US" sz="2400" b="1" dirty="0">
                  <a:solidFill>
                    <a:srgbClr val="E6B729"/>
                  </a:solidFill>
                  <a:latin typeface="Calibri" panose="020F0502020204030204" pitchFamily="34" charset="0"/>
                </a:rPr>
                <a:t>C</a:t>
              </a:r>
              <a:r>
                <a:rPr lang="en-US" dirty="0">
                  <a:solidFill>
                    <a:prstClr val="black"/>
                  </a:solidFill>
                  <a:latin typeface="Calibri" panose="020F0502020204030204" pitchFamily="34" charset="0"/>
                </a:rPr>
                <a:t>riteria:</a:t>
              </a:r>
            </a:p>
          </p:txBody>
        </p:sp>
      </p:grpSp>
      <p:grpSp>
        <p:nvGrpSpPr>
          <p:cNvPr id="42" name="Group 41"/>
          <p:cNvGrpSpPr/>
          <p:nvPr/>
        </p:nvGrpSpPr>
        <p:grpSpPr>
          <a:xfrm>
            <a:off x="323177" y="1890269"/>
            <a:ext cx="2097741" cy="704341"/>
            <a:chOff x="323177" y="1890269"/>
            <a:chExt cx="2097741" cy="704341"/>
          </a:xfrm>
        </p:grpSpPr>
        <p:grpSp>
          <p:nvGrpSpPr>
            <p:cNvPr id="14" name="Group 13"/>
            <p:cNvGrpSpPr/>
            <p:nvPr/>
          </p:nvGrpSpPr>
          <p:grpSpPr>
            <a:xfrm>
              <a:off x="880110" y="2343150"/>
              <a:ext cx="746760" cy="251460"/>
              <a:chOff x="537210" y="2183130"/>
              <a:chExt cx="746760" cy="251460"/>
            </a:xfrm>
          </p:grpSpPr>
          <p:cxnSp>
            <p:nvCxnSpPr>
              <p:cNvPr id="7" name="Straight Arrow Connector 6"/>
              <p:cNvCxnSpPr/>
              <p:nvPr/>
            </p:nvCxnSpPr>
            <p:spPr>
              <a:xfrm>
                <a:off x="537210" y="2183130"/>
                <a:ext cx="0" cy="251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78180" y="2183130"/>
                <a:ext cx="0" cy="251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815340" y="2183130"/>
                <a:ext cx="0" cy="251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975360" y="2183130"/>
                <a:ext cx="0" cy="251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123950" y="2183130"/>
                <a:ext cx="0" cy="251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283970" y="2183130"/>
                <a:ext cx="0" cy="251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323177" y="1890269"/>
              <a:ext cx="2097741" cy="461665"/>
            </a:xfrm>
            <a:prstGeom prst="rect">
              <a:avLst/>
            </a:prstGeom>
            <a:noFill/>
          </p:spPr>
          <p:txBody>
            <a:bodyPr wrap="square" rtlCol="0">
              <a:spAutoFit/>
            </a:bodyPr>
            <a:lstStyle/>
            <a:p>
              <a:pPr lvl="0" defTabSz="457200"/>
              <a:r>
                <a:rPr lang="en-US" dirty="0">
                  <a:solidFill>
                    <a:prstClr val="black"/>
                  </a:solidFill>
                  <a:latin typeface="Calibri" panose="020F0502020204030204" pitchFamily="34" charset="0"/>
                </a:rPr>
                <a:t>List </a:t>
              </a:r>
              <a:r>
                <a:rPr lang="en-US" sz="2400" b="1" dirty="0">
                  <a:solidFill>
                    <a:srgbClr val="54849A"/>
                  </a:solidFill>
                  <a:latin typeface="Calibri" panose="020F0502020204030204" pitchFamily="34" charset="0"/>
                </a:rPr>
                <a:t>A</a:t>
              </a:r>
              <a:r>
                <a:rPr lang="en-US" dirty="0">
                  <a:solidFill>
                    <a:prstClr val="black"/>
                  </a:solidFill>
                  <a:latin typeface="Calibri" panose="020F0502020204030204" pitchFamily="34" charset="0"/>
                </a:rPr>
                <a:t>lternatives:</a:t>
              </a:r>
            </a:p>
          </p:txBody>
        </p:sp>
      </p:grpSp>
      <p:sp>
        <p:nvSpPr>
          <p:cNvPr id="43" name="TextBox 42"/>
          <p:cNvSpPr txBox="1"/>
          <p:nvPr/>
        </p:nvSpPr>
        <p:spPr>
          <a:xfrm>
            <a:off x="343348" y="2767942"/>
            <a:ext cx="1996440" cy="584775"/>
          </a:xfrm>
          <a:prstGeom prst="rect">
            <a:avLst/>
          </a:prstGeom>
          <a:noFill/>
        </p:spPr>
        <p:txBody>
          <a:bodyPr wrap="square" rtlCol="0">
            <a:spAutoFit/>
          </a:bodyPr>
          <a:lstStyle/>
          <a:p>
            <a:pPr lvl="0" defTabSz="457200"/>
            <a:r>
              <a:rPr lang="en-US" dirty="0">
                <a:solidFill>
                  <a:prstClr val="black"/>
                </a:solidFill>
                <a:latin typeface="Calibri" panose="020F0502020204030204" pitchFamily="34" charset="0"/>
              </a:rPr>
              <a:t>Alternative 1:</a:t>
            </a:r>
          </a:p>
          <a:p>
            <a:pPr lvl="0" defTabSz="457200"/>
            <a:r>
              <a:rPr lang="en-US" sz="1400" dirty="0">
                <a:solidFill>
                  <a:prstClr val="black"/>
                </a:solidFill>
                <a:latin typeface="Calibri" panose="020F0502020204030204" pitchFamily="34" charset="0"/>
              </a:rPr>
              <a:t>University of Arkansas</a:t>
            </a:r>
          </a:p>
        </p:txBody>
      </p:sp>
      <p:sp>
        <p:nvSpPr>
          <p:cNvPr id="44" name="TextBox 43"/>
          <p:cNvSpPr txBox="1"/>
          <p:nvPr/>
        </p:nvSpPr>
        <p:spPr>
          <a:xfrm>
            <a:off x="343348" y="3419560"/>
            <a:ext cx="2151529" cy="584775"/>
          </a:xfrm>
          <a:prstGeom prst="rect">
            <a:avLst/>
          </a:prstGeom>
          <a:noFill/>
        </p:spPr>
        <p:txBody>
          <a:bodyPr wrap="square" rtlCol="0">
            <a:spAutoFit/>
          </a:bodyPr>
          <a:lstStyle/>
          <a:p>
            <a:pPr lvl="0" defTabSz="457200"/>
            <a:r>
              <a:rPr lang="en-US" dirty="0">
                <a:solidFill>
                  <a:prstClr val="black"/>
                </a:solidFill>
                <a:latin typeface="Calibri" panose="020F0502020204030204" pitchFamily="34" charset="0"/>
              </a:rPr>
              <a:t>Alternative 2: </a:t>
            </a:r>
          </a:p>
          <a:p>
            <a:pPr lvl="0" defTabSz="457200"/>
            <a:r>
              <a:rPr lang="en-US" sz="1400" dirty="0">
                <a:solidFill>
                  <a:prstClr val="black"/>
                </a:solidFill>
                <a:latin typeface="Calibri" panose="020F0502020204030204" pitchFamily="34" charset="0"/>
              </a:rPr>
              <a:t>Arkansas State University</a:t>
            </a:r>
          </a:p>
        </p:txBody>
      </p:sp>
      <p:sp>
        <p:nvSpPr>
          <p:cNvPr id="45" name="TextBox 44"/>
          <p:cNvSpPr txBox="1"/>
          <p:nvPr/>
        </p:nvSpPr>
        <p:spPr>
          <a:xfrm>
            <a:off x="343349" y="4065435"/>
            <a:ext cx="2057400" cy="800219"/>
          </a:xfrm>
          <a:prstGeom prst="rect">
            <a:avLst/>
          </a:prstGeom>
          <a:noFill/>
        </p:spPr>
        <p:txBody>
          <a:bodyPr wrap="square" rtlCol="0">
            <a:spAutoFit/>
          </a:bodyPr>
          <a:lstStyle/>
          <a:p>
            <a:pPr lvl="0" defTabSz="457200"/>
            <a:r>
              <a:rPr lang="en-US" dirty="0">
                <a:solidFill>
                  <a:prstClr val="black"/>
                </a:solidFill>
                <a:latin typeface="Calibri" panose="020F0502020204030204" pitchFamily="34" charset="0"/>
              </a:rPr>
              <a:t>Alternative 3: </a:t>
            </a:r>
          </a:p>
          <a:p>
            <a:pPr lvl="0" defTabSz="457200">
              <a:defRPr/>
            </a:pPr>
            <a:r>
              <a:rPr lang="en-US" sz="1400" dirty="0">
                <a:solidFill>
                  <a:prstClr val="black"/>
                </a:solidFill>
                <a:latin typeface="Calibri" panose="020F0502020204030204" pitchFamily="34" charset="0"/>
              </a:rPr>
              <a:t>Phillips County Community College</a:t>
            </a:r>
          </a:p>
        </p:txBody>
      </p:sp>
      <p:sp>
        <p:nvSpPr>
          <p:cNvPr id="46" name="TextBox 45"/>
          <p:cNvSpPr txBox="1"/>
          <p:nvPr/>
        </p:nvSpPr>
        <p:spPr>
          <a:xfrm>
            <a:off x="343348" y="4872671"/>
            <a:ext cx="1828800" cy="584775"/>
          </a:xfrm>
          <a:prstGeom prst="rect">
            <a:avLst/>
          </a:prstGeom>
          <a:noFill/>
        </p:spPr>
        <p:txBody>
          <a:bodyPr wrap="square" rtlCol="0">
            <a:spAutoFit/>
          </a:bodyPr>
          <a:lstStyle/>
          <a:p>
            <a:pPr lvl="0" defTabSz="457200"/>
            <a:r>
              <a:rPr lang="en-US" dirty="0">
                <a:solidFill>
                  <a:prstClr val="black"/>
                </a:solidFill>
                <a:latin typeface="Calibri" panose="020F0502020204030204" pitchFamily="34" charset="0"/>
              </a:rPr>
              <a:t>Alternative 4:</a:t>
            </a:r>
          </a:p>
          <a:p>
            <a:pPr lvl="0" defTabSz="457200">
              <a:defRPr/>
            </a:pPr>
            <a:r>
              <a:rPr lang="en-US" sz="1400" dirty="0">
                <a:solidFill>
                  <a:prstClr val="black"/>
                </a:solidFill>
                <a:latin typeface="Calibri" panose="020F0502020204030204" pitchFamily="34" charset="0"/>
              </a:rPr>
              <a:t>????</a:t>
            </a:r>
          </a:p>
        </p:txBody>
      </p:sp>
      <p:sp>
        <p:nvSpPr>
          <p:cNvPr id="47" name="TextBox 46"/>
          <p:cNvSpPr txBox="1"/>
          <p:nvPr/>
        </p:nvSpPr>
        <p:spPr>
          <a:xfrm>
            <a:off x="357356" y="5466258"/>
            <a:ext cx="1600200" cy="584775"/>
          </a:xfrm>
          <a:prstGeom prst="rect">
            <a:avLst/>
          </a:prstGeom>
          <a:noFill/>
        </p:spPr>
        <p:txBody>
          <a:bodyPr wrap="square" rtlCol="0">
            <a:spAutoFit/>
          </a:bodyPr>
          <a:lstStyle/>
          <a:p>
            <a:pPr lvl="0" defTabSz="457200"/>
            <a:r>
              <a:rPr lang="en-US" dirty="0">
                <a:solidFill>
                  <a:prstClr val="black"/>
                </a:solidFill>
                <a:latin typeface="Calibri" panose="020F0502020204030204" pitchFamily="34" charset="0"/>
              </a:rPr>
              <a:t>Alternative 5: </a:t>
            </a:r>
          </a:p>
          <a:p>
            <a:pPr lvl="0" defTabSz="457200">
              <a:defRPr/>
            </a:pPr>
            <a:r>
              <a:rPr lang="en-US" sz="1400" dirty="0">
                <a:solidFill>
                  <a:prstClr val="black"/>
                </a:solidFill>
                <a:latin typeface="Calibri" panose="020F0502020204030204" pitchFamily="34" charset="0"/>
              </a:rPr>
              <a:t>????</a:t>
            </a:r>
          </a:p>
        </p:txBody>
      </p:sp>
      <p:sp>
        <p:nvSpPr>
          <p:cNvPr id="48" name="TextBox 47"/>
          <p:cNvSpPr txBox="1"/>
          <p:nvPr/>
        </p:nvSpPr>
        <p:spPr>
          <a:xfrm>
            <a:off x="2396265" y="1017139"/>
            <a:ext cx="1190738" cy="646331"/>
          </a:xfrm>
          <a:prstGeom prst="rect">
            <a:avLst/>
          </a:prstGeom>
          <a:noFill/>
        </p:spPr>
        <p:txBody>
          <a:bodyPr wrap="square" rtlCol="0">
            <a:spAutoFit/>
          </a:bodyPr>
          <a:lstStyle/>
          <a:p>
            <a:pPr lvl="0" defTabSz="457200"/>
            <a:r>
              <a:rPr lang="en-US" b="1" dirty="0">
                <a:solidFill>
                  <a:prstClr val="black"/>
                </a:solidFill>
                <a:latin typeface="Calibri" panose="020F0502020204030204" pitchFamily="34" charset="0"/>
              </a:rPr>
              <a:t>Criteria 1:</a:t>
            </a:r>
          </a:p>
          <a:p>
            <a:pPr lvl="0" defTabSz="457200"/>
            <a:r>
              <a:rPr lang="en-US" sz="1600" dirty="0">
                <a:solidFill>
                  <a:prstClr val="black"/>
                </a:solidFill>
                <a:latin typeface="Calibri" panose="020F0502020204030204" pitchFamily="34" charset="0"/>
              </a:rPr>
              <a:t>Cost</a:t>
            </a:r>
            <a:r>
              <a:rPr lang="en-US" dirty="0">
                <a:solidFill>
                  <a:prstClr val="black"/>
                </a:solidFill>
                <a:latin typeface="Calibri" panose="020F0502020204030204" pitchFamily="34" charset="0"/>
              </a:rPr>
              <a:t> </a:t>
            </a:r>
          </a:p>
        </p:txBody>
      </p:sp>
      <p:sp>
        <p:nvSpPr>
          <p:cNvPr id="49" name="Rectangle 48"/>
          <p:cNvSpPr/>
          <p:nvPr/>
        </p:nvSpPr>
        <p:spPr>
          <a:xfrm>
            <a:off x="7681913" y="-753378"/>
            <a:ext cx="6096000" cy="646331"/>
          </a:xfrm>
          <a:prstGeom prst="rect">
            <a:avLst/>
          </a:prstGeom>
        </p:spPr>
        <p:txBody>
          <a:bodyPr>
            <a:spAutoFit/>
          </a:bodyPr>
          <a:lstStyle/>
          <a:p>
            <a:r>
              <a:rPr lang="en-US" b="1" dirty="0" smtClean="0">
                <a:latin typeface="Calibri" panose="020F0502020204030204" pitchFamily="34" charset="0"/>
              </a:rPr>
              <a:t>Criteria 2:</a:t>
            </a:r>
          </a:p>
          <a:p>
            <a:r>
              <a:rPr lang="en-US" b="0" dirty="0" smtClean="0">
                <a:latin typeface="Calibri" panose="020F0502020204030204" pitchFamily="34" charset="0"/>
              </a:rPr>
              <a:t>Program of</a:t>
            </a:r>
            <a:r>
              <a:rPr lang="en-US" b="0" baseline="0" dirty="0" smtClean="0">
                <a:latin typeface="Calibri" panose="020F0502020204030204" pitchFamily="34" charset="0"/>
              </a:rPr>
              <a:t> study</a:t>
            </a:r>
            <a:r>
              <a:rPr lang="en-US" b="0" dirty="0" smtClean="0">
                <a:latin typeface="Calibri" panose="020F0502020204030204" pitchFamily="34" charset="0"/>
              </a:rPr>
              <a:t> </a:t>
            </a:r>
            <a:endParaRPr lang="en-US" b="0" dirty="0">
              <a:latin typeface="Calibri" panose="020F0502020204030204" pitchFamily="34" charset="0"/>
            </a:endParaRPr>
          </a:p>
        </p:txBody>
      </p:sp>
      <p:sp>
        <p:nvSpPr>
          <p:cNvPr id="51" name="TextBox 50"/>
          <p:cNvSpPr txBox="1"/>
          <p:nvPr/>
        </p:nvSpPr>
        <p:spPr>
          <a:xfrm>
            <a:off x="3614346" y="992186"/>
            <a:ext cx="1390200" cy="861774"/>
          </a:xfrm>
          <a:prstGeom prst="rect">
            <a:avLst/>
          </a:prstGeom>
          <a:noFill/>
        </p:spPr>
        <p:txBody>
          <a:bodyPr wrap="square" rtlCol="0">
            <a:spAutoFit/>
          </a:bodyPr>
          <a:lstStyle/>
          <a:p>
            <a:pPr lvl="0" defTabSz="457200"/>
            <a:r>
              <a:rPr lang="en-US" b="1" dirty="0">
                <a:solidFill>
                  <a:prstClr val="black"/>
                </a:solidFill>
                <a:latin typeface="Calibri" panose="020F0502020204030204" pitchFamily="34" charset="0"/>
              </a:rPr>
              <a:t>Criteria 2:</a:t>
            </a:r>
          </a:p>
          <a:p>
            <a:pPr lvl="0" defTabSz="457200"/>
            <a:r>
              <a:rPr lang="en-US" sz="1600" dirty="0">
                <a:solidFill>
                  <a:prstClr val="black"/>
                </a:solidFill>
                <a:latin typeface="Calibri" panose="020F0502020204030204" pitchFamily="34" charset="0"/>
              </a:rPr>
              <a:t>Program of study </a:t>
            </a:r>
          </a:p>
        </p:txBody>
      </p:sp>
      <p:sp>
        <p:nvSpPr>
          <p:cNvPr id="52" name="TextBox 51"/>
          <p:cNvSpPr txBox="1"/>
          <p:nvPr/>
        </p:nvSpPr>
        <p:spPr>
          <a:xfrm>
            <a:off x="4975862" y="1031190"/>
            <a:ext cx="1258422" cy="615553"/>
          </a:xfrm>
          <a:prstGeom prst="rect">
            <a:avLst/>
          </a:prstGeom>
          <a:noFill/>
        </p:spPr>
        <p:txBody>
          <a:bodyPr wrap="square" rtlCol="0">
            <a:spAutoFit/>
          </a:bodyPr>
          <a:lstStyle/>
          <a:p>
            <a:pPr lvl="0" defTabSz="457200"/>
            <a:r>
              <a:rPr lang="en-US" b="1" dirty="0">
                <a:solidFill>
                  <a:prstClr val="black"/>
                </a:solidFill>
                <a:latin typeface="Calibri" panose="020F0502020204030204" pitchFamily="34" charset="0"/>
              </a:rPr>
              <a:t>Criteria 3:</a:t>
            </a:r>
          </a:p>
          <a:p>
            <a:pPr lvl="0" defTabSz="457200"/>
            <a:r>
              <a:rPr lang="en-US" sz="1600" dirty="0">
                <a:solidFill>
                  <a:prstClr val="black"/>
                </a:solidFill>
                <a:latin typeface="Calibri" panose="020F0502020204030204" pitchFamily="34" charset="0"/>
              </a:rPr>
              <a:t>Location</a:t>
            </a:r>
          </a:p>
        </p:txBody>
      </p:sp>
      <p:sp>
        <p:nvSpPr>
          <p:cNvPr id="53" name="TextBox 52"/>
          <p:cNvSpPr txBox="1"/>
          <p:nvPr/>
        </p:nvSpPr>
        <p:spPr>
          <a:xfrm>
            <a:off x="6234284" y="1033895"/>
            <a:ext cx="1606696" cy="615553"/>
          </a:xfrm>
          <a:prstGeom prst="rect">
            <a:avLst/>
          </a:prstGeom>
          <a:noFill/>
        </p:spPr>
        <p:txBody>
          <a:bodyPr wrap="square" rtlCol="0">
            <a:spAutoFit/>
          </a:bodyPr>
          <a:lstStyle/>
          <a:p>
            <a:pPr lvl="0" defTabSz="457200"/>
            <a:r>
              <a:rPr lang="en-US" b="1" dirty="0">
                <a:solidFill>
                  <a:prstClr val="black"/>
                </a:solidFill>
                <a:latin typeface="Calibri" panose="020F0502020204030204" pitchFamily="34" charset="0"/>
              </a:rPr>
              <a:t>Criteria 4: </a:t>
            </a:r>
          </a:p>
          <a:p>
            <a:pPr lvl="0" defTabSz="457200"/>
            <a:r>
              <a:rPr lang="en-US" sz="1600" dirty="0">
                <a:solidFill>
                  <a:prstClr val="black"/>
                </a:solidFill>
                <a:latin typeface="Calibri" panose="020F0502020204030204" pitchFamily="34" charset="0"/>
              </a:rPr>
              <a:t>Graduation Rate </a:t>
            </a:r>
          </a:p>
        </p:txBody>
      </p:sp>
      <p:sp>
        <p:nvSpPr>
          <p:cNvPr id="54" name="TextBox 53"/>
          <p:cNvSpPr txBox="1"/>
          <p:nvPr/>
        </p:nvSpPr>
        <p:spPr>
          <a:xfrm>
            <a:off x="7840980" y="1028495"/>
            <a:ext cx="1531620" cy="861774"/>
          </a:xfrm>
          <a:prstGeom prst="rect">
            <a:avLst/>
          </a:prstGeom>
          <a:noFill/>
        </p:spPr>
        <p:txBody>
          <a:bodyPr wrap="square" rtlCol="0">
            <a:spAutoFit/>
          </a:bodyPr>
          <a:lstStyle/>
          <a:p>
            <a:pPr lvl="0" defTabSz="457200"/>
            <a:r>
              <a:rPr lang="en-US" b="1" dirty="0">
                <a:solidFill>
                  <a:prstClr val="black"/>
                </a:solidFill>
                <a:latin typeface="Calibri" panose="020F0502020204030204" pitchFamily="34" charset="0"/>
              </a:rPr>
              <a:t>Criteria 5: </a:t>
            </a:r>
          </a:p>
          <a:p>
            <a:pPr lvl="0" defTabSz="457200"/>
            <a:r>
              <a:rPr lang="en-US" sz="1600" dirty="0">
                <a:solidFill>
                  <a:prstClr val="black"/>
                </a:solidFill>
                <a:latin typeface="Calibri" panose="020F0502020204030204" pitchFamily="34" charset="0"/>
              </a:rPr>
              <a:t>Student to Faculty ratio</a:t>
            </a:r>
          </a:p>
        </p:txBody>
      </p:sp>
      <p:sp>
        <p:nvSpPr>
          <p:cNvPr id="55" name="TextBox 54"/>
          <p:cNvSpPr txBox="1"/>
          <p:nvPr/>
        </p:nvSpPr>
        <p:spPr>
          <a:xfrm>
            <a:off x="9409358" y="1033131"/>
            <a:ext cx="1177290" cy="615553"/>
          </a:xfrm>
          <a:prstGeom prst="rect">
            <a:avLst/>
          </a:prstGeom>
          <a:noFill/>
        </p:spPr>
        <p:txBody>
          <a:bodyPr wrap="square" rtlCol="0">
            <a:spAutoFit/>
          </a:bodyPr>
          <a:lstStyle/>
          <a:p>
            <a:pPr lvl="0" defTabSz="457200"/>
            <a:r>
              <a:rPr lang="en-US" b="1" dirty="0">
                <a:solidFill>
                  <a:prstClr val="black"/>
                </a:solidFill>
                <a:latin typeface="Calibri" panose="020F0502020204030204" pitchFamily="34" charset="0"/>
              </a:rPr>
              <a:t>Criteria 6:</a:t>
            </a:r>
            <a:r>
              <a:rPr lang="en-US" dirty="0">
                <a:solidFill>
                  <a:prstClr val="black"/>
                </a:solidFill>
                <a:latin typeface="Calibri" panose="020F0502020204030204" pitchFamily="34" charset="0"/>
              </a:rPr>
              <a:t> </a:t>
            </a:r>
          </a:p>
          <a:p>
            <a:pPr lvl="0" defTabSz="457200"/>
            <a:r>
              <a:rPr lang="en-US" sz="1600" dirty="0">
                <a:solidFill>
                  <a:prstClr val="black"/>
                </a:solidFill>
                <a:latin typeface="Calibri" panose="020F0502020204030204" pitchFamily="34" charset="0"/>
              </a:rPr>
              <a:t>??</a:t>
            </a:r>
          </a:p>
        </p:txBody>
      </p:sp>
      <p:sp>
        <p:nvSpPr>
          <p:cNvPr id="57" name="TextBox 56"/>
          <p:cNvSpPr txBox="1"/>
          <p:nvPr/>
        </p:nvSpPr>
        <p:spPr>
          <a:xfrm>
            <a:off x="2395147" y="1902209"/>
            <a:ext cx="1135828" cy="646331"/>
          </a:xfrm>
          <a:prstGeom prst="rect">
            <a:avLst/>
          </a:prstGeom>
          <a:noFill/>
        </p:spPr>
        <p:txBody>
          <a:bodyPr wrap="square" rtlCol="0">
            <a:spAutoFit/>
          </a:bodyPr>
          <a:lstStyle/>
          <a:p>
            <a:pPr lvl="0" defTabSz="457200"/>
            <a:r>
              <a:rPr lang="en-US" dirty="0">
                <a:solidFill>
                  <a:prstClr val="black"/>
                </a:solidFill>
                <a:latin typeface="Calibri" panose="020F0502020204030204" pitchFamily="34" charset="0"/>
              </a:rPr>
              <a:t>Value of Criteria 1:</a:t>
            </a:r>
          </a:p>
        </p:txBody>
      </p:sp>
      <p:sp>
        <p:nvSpPr>
          <p:cNvPr id="58" name="TextBox 57"/>
          <p:cNvSpPr txBox="1"/>
          <p:nvPr/>
        </p:nvSpPr>
        <p:spPr>
          <a:xfrm>
            <a:off x="3628017" y="1902209"/>
            <a:ext cx="1135828" cy="646331"/>
          </a:xfrm>
          <a:prstGeom prst="rect">
            <a:avLst/>
          </a:prstGeom>
          <a:noFill/>
        </p:spPr>
        <p:txBody>
          <a:bodyPr wrap="square" rtlCol="0">
            <a:spAutoFit/>
          </a:bodyPr>
          <a:lstStyle/>
          <a:p>
            <a:pPr lvl="0" defTabSz="457200"/>
            <a:r>
              <a:rPr lang="en-US" dirty="0">
                <a:solidFill>
                  <a:prstClr val="black"/>
                </a:solidFill>
                <a:latin typeface="Calibri" panose="020F0502020204030204" pitchFamily="34" charset="0"/>
              </a:rPr>
              <a:t>Value of Criteria </a:t>
            </a:r>
            <a:r>
              <a:rPr lang="en-US" dirty="0" smtClean="0">
                <a:solidFill>
                  <a:prstClr val="black"/>
                </a:solidFill>
                <a:latin typeface="Calibri" panose="020F0502020204030204" pitchFamily="34" charset="0"/>
              </a:rPr>
              <a:t>2:</a:t>
            </a:r>
            <a:endParaRPr lang="en-US" dirty="0">
              <a:solidFill>
                <a:prstClr val="black"/>
              </a:solidFill>
              <a:latin typeface="Calibri" panose="020F0502020204030204" pitchFamily="34" charset="0"/>
            </a:endParaRPr>
          </a:p>
        </p:txBody>
      </p:sp>
      <p:sp>
        <p:nvSpPr>
          <p:cNvPr id="59" name="TextBox 58"/>
          <p:cNvSpPr txBox="1"/>
          <p:nvPr/>
        </p:nvSpPr>
        <p:spPr>
          <a:xfrm>
            <a:off x="4975862" y="1890269"/>
            <a:ext cx="1135828" cy="646331"/>
          </a:xfrm>
          <a:prstGeom prst="rect">
            <a:avLst/>
          </a:prstGeom>
          <a:noFill/>
        </p:spPr>
        <p:txBody>
          <a:bodyPr wrap="square" rtlCol="0">
            <a:spAutoFit/>
          </a:bodyPr>
          <a:lstStyle/>
          <a:p>
            <a:pPr lvl="0" defTabSz="457200"/>
            <a:r>
              <a:rPr lang="en-US" dirty="0">
                <a:solidFill>
                  <a:prstClr val="black"/>
                </a:solidFill>
                <a:latin typeface="Calibri" panose="020F0502020204030204" pitchFamily="34" charset="0"/>
              </a:rPr>
              <a:t>Value of Criteria </a:t>
            </a:r>
            <a:r>
              <a:rPr lang="en-US" dirty="0" smtClean="0">
                <a:solidFill>
                  <a:prstClr val="black"/>
                </a:solidFill>
                <a:latin typeface="Calibri" panose="020F0502020204030204" pitchFamily="34" charset="0"/>
              </a:rPr>
              <a:t>3:</a:t>
            </a:r>
            <a:endParaRPr lang="en-US" dirty="0">
              <a:solidFill>
                <a:prstClr val="black"/>
              </a:solidFill>
              <a:latin typeface="Calibri" panose="020F0502020204030204" pitchFamily="34" charset="0"/>
            </a:endParaRPr>
          </a:p>
        </p:txBody>
      </p:sp>
      <p:sp>
        <p:nvSpPr>
          <p:cNvPr id="60" name="TextBox 59"/>
          <p:cNvSpPr txBox="1"/>
          <p:nvPr/>
        </p:nvSpPr>
        <p:spPr>
          <a:xfrm>
            <a:off x="6296697" y="1907748"/>
            <a:ext cx="1135828" cy="646331"/>
          </a:xfrm>
          <a:prstGeom prst="rect">
            <a:avLst/>
          </a:prstGeom>
          <a:noFill/>
        </p:spPr>
        <p:txBody>
          <a:bodyPr wrap="square" rtlCol="0">
            <a:spAutoFit/>
          </a:bodyPr>
          <a:lstStyle/>
          <a:p>
            <a:pPr lvl="0" defTabSz="457200"/>
            <a:r>
              <a:rPr lang="en-US" dirty="0">
                <a:solidFill>
                  <a:prstClr val="black"/>
                </a:solidFill>
                <a:latin typeface="Calibri" panose="020F0502020204030204" pitchFamily="34" charset="0"/>
              </a:rPr>
              <a:t>Value of Criteria </a:t>
            </a:r>
            <a:r>
              <a:rPr lang="en-US" dirty="0" smtClean="0">
                <a:solidFill>
                  <a:prstClr val="black"/>
                </a:solidFill>
                <a:latin typeface="Calibri" panose="020F0502020204030204" pitchFamily="34" charset="0"/>
              </a:rPr>
              <a:t>4:</a:t>
            </a:r>
            <a:endParaRPr lang="en-US" dirty="0">
              <a:solidFill>
                <a:prstClr val="black"/>
              </a:solidFill>
              <a:latin typeface="Calibri" panose="020F0502020204030204" pitchFamily="34" charset="0"/>
            </a:endParaRPr>
          </a:p>
        </p:txBody>
      </p:sp>
      <p:sp>
        <p:nvSpPr>
          <p:cNvPr id="61" name="TextBox 60"/>
          <p:cNvSpPr txBox="1"/>
          <p:nvPr/>
        </p:nvSpPr>
        <p:spPr>
          <a:xfrm>
            <a:off x="7831063" y="1890269"/>
            <a:ext cx="1135828" cy="646331"/>
          </a:xfrm>
          <a:prstGeom prst="rect">
            <a:avLst/>
          </a:prstGeom>
          <a:noFill/>
        </p:spPr>
        <p:txBody>
          <a:bodyPr wrap="square" rtlCol="0">
            <a:spAutoFit/>
          </a:bodyPr>
          <a:lstStyle/>
          <a:p>
            <a:pPr lvl="0" defTabSz="457200"/>
            <a:r>
              <a:rPr lang="en-US" dirty="0">
                <a:solidFill>
                  <a:prstClr val="black"/>
                </a:solidFill>
                <a:latin typeface="Calibri" panose="020F0502020204030204" pitchFamily="34" charset="0"/>
              </a:rPr>
              <a:t>Value of Criteria </a:t>
            </a:r>
            <a:r>
              <a:rPr lang="en-US" dirty="0" smtClean="0">
                <a:solidFill>
                  <a:prstClr val="black"/>
                </a:solidFill>
                <a:latin typeface="Calibri" panose="020F0502020204030204" pitchFamily="34" charset="0"/>
              </a:rPr>
              <a:t>5:</a:t>
            </a:r>
            <a:endParaRPr lang="en-US" dirty="0">
              <a:solidFill>
                <a:prstClr val="black"/>
              </a:solidFill>
              <a:latin typeface="Calibri" panose="020F0502020204030204" pitchFamily="34" charset="0"/>
            </a:endParaRPr>
          </a:p>
        </p:txBody>
      </p:sp>
      <p:sp>
        <p:nvSpPr>
          <p:cNvPr id="62" name="TextBox 61"/>
          <p:cNvSpPr txBox="1"/>
          <p:nvPr/>
        </p:nvSpPr>
        <p:spPr>
          <a:xfrm>
            <a:off x="9404428" y="1890268"/>
            <a:ext cx="1135828" cy="646331"/>
          </a:xfrm>
          <a:prstGeom prst="rect">
            <a:avLst/>
          </a:prstGeom>
          <a:noFill/>
        </p:spPr>
        <p:txBody>
          <a:bodyPr wrap="square" rtlCol="0">
            <a:spAutoFit/>
          </a:bodyPr>
          <a:lstStyle/>
          <a:p>
            <a:pPr lvl="0" defTabSz="457200"/>
            <a:r>
              <a:rPr lang="en-US" dirty="0">
                <a:solidFill>
                  <a:prstClr val="black"/>
                </a:solidFill>
                <a:latin typeface="Calibri" panose="020F0502020204030204" pitchFamily="34" charset="0"/>
              </a:rPr>
              <a:t>Value of Criteria </a:t>
            </a:r>
            <a:r>
              <a:rPr lang="en-US" dirty="0" smtClean="0">
                <a:solidFill>
                  <a:prstClr val="black"/>
                </a:solidFill>
                <a:latin typeface="Calibri" panose="020F0502020204030204" pitchFamily="34" charset="0"/>
              </a:rPr>
              <a:t>6:</a:t>
            </a:r>
            <a:endParaRPr lang="en-US" dirty="0">
              <a:solidFill>
                <a:prstClr val="black"/>
              </a:solidFill>
              <a:latin typeface="Calibri" panose="020F0502020204030204" pitchFamily="34" charset="0"/>
            </a:endParaRPr>
          </a:p>
        </p:txBody>
      </p:sp>
      <p:grpSp>
        <p:nvGrpSpPr>
          <p:cNvPr id="64" name="Group 63"/>
          <p:cNvGrpSpPr/>
          <p:nvPr/>
        </p:nvGrpSpPr>
        <p:grpSpPr>
          <a:xfrm>
            <a:off x="10672006" y="1028495"/>
            <a:ext cx="1430345" cy="1480726"/>
            <a:chOff x="10672006" y="1028495"/>
            <a:chExt cx="1430345" cy="1480726"/>
          </a:xfrm>
        </p:grpSpPr>
        <p:grpSp>
          <p:nvGrpSpPr>
            <p:cNvPr id="28" name="Group 27"/>
            <p:cNvGrpSpPr/>
            <p:nvPr/>
          </p:nvGrpSpPr>
          <p:grpSpPr>
            <a:xfrm>
              <a:off x="10996781" y="2257761"/>
              <a:ext cx="746760" cy="251460"/>
              <a:chOff x="537210" y="2183130"/>
              <a:chExt cx="746760" cy="251460"/>
            </a:xfrm>
          </p:grpSpPr>
          <p:cxnSp>
            <p:nvCxnSpPr>
              <p:cNvPr id="29" name="Straight Arrow Connector 28"/>
              <p:cNvCxnSpPr/>
              <p:nvPr/>
            </p:nvCxnSpPr>
            <p:spPr>
              <a:xfrm>
                <a:off x="537210" y="2183130"/>
                <a:ext cx="0" cy="251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78180" y="2183130"/>
                <a:ext cx="0" cy="251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815340" y="2183130"/>
                <a:ext cx="0" cy="251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975360" y="2183130"/>
                <a:ext cx="0" cy="251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123950" y="2183130"/>
                <a:ext cx="0" cy="251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283970" y="2183130"/>
                <a:ext cx="0" cy="251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3" name="TextBox 62"/>
            <p:cNvSpPr txBox="1"/>
            <p:nvPr/>
          </p:nvSpPr>
          <p:spPr>
            <a:xfrm>
              <a:off x="10672006" y="1028495"/>
              <a:ext cx="1430345" cy="1107996"/>
            </a:xfrm>
            <a:prstGeom prst="rect">
              <a:avLst/>
            </a:prstGeom>
            <a:noFill/>
          </p:spPr>
          <p:txBody>
            <a:bodyPr wrap="square" rtlCol="0">
              <a:spAutoFit/>
            </a:bodyPr>
            <a:lstStyle/>
            <a:p>
              <a:pPr lvl="0" defTabSz="457200"/>
              <a:endParaRPr lang="en-US" sz="2400" b="1" dirty="0">
                <a:solidFill>
                  <a:srgbClr val="EA6312"/>
                </a:solidFill>
                <a:latin typeface="Calibri" panose="020F0502020204030204" pitchFamily="34" charset="0"/>
              </a:endParaRPr>
            </a:p>
            <a:p>
              <a:pPr lvl="0" defTabSz="457200"/>
              <a:r>
                <a:rPr lang="en-US" sz="2400" b="1" dirty="0">
                  <a:solidFill>
                    <a:srgbClr val="EA6312"/>
                  </a:solidFill>
                  <a:latin typeface="Calibri" panose="020F0502020204030204" pitchFamily="34" charset="0"/>
                </a:rPr>
                <a:t>E</a:t>
              </a:r>
              <a:r>
                <a:rPr lang="en-US" dirty="0">
                  <a:solidFill>
                    <a:prstClr val="black"/>
                  </a:solidFill>
                  <a:latin typeface="Calibri" panose="020F0502020204030204" pitchFamily="34" charset="0"/>
                </a:rPr>
                <a:t>valuate Alternatives: </a:t>
              </a:r>
            </a:p>
          </p:txBody>
        </p:sp>
      </p:grpSp>
    </p:spTree>
    <p:extLst>
      <p:ext uri="{BB962C8B-B14F-4D97-AF65-F5344CB8AC3E}">
        <p14:creationId xmlns:p14="http://schemas.microsoft.com/office/powerpoint/2010/main" val="73516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arn(inVertical)">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3">
                                            <p:txEl>
                                              <p:pRg st="0" end="0"/>
                                            </p:txEl>
                                          </p:spTgt>
                                        </p:tgtEl>
                                        <p:attrNameLst>
                                          <p:attrName>style.visibility</p:attrName>
                                        </p:attrNameLst>
                                      </p:cBhvr>
                                      <p:to>
                                        <p:strVal val="visible"/>
                                      </p:to>
                                    </p:set>
                                    <p:animEffect transition="in" filter="barn(inVertical)">
                                      <p:cBhvr>
                                        <p:cTn id="22" dur="500"/>
                                        <p:tgtEl>
                                          <p:spTgt spid="4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3">
                                            <p:txEl>
                                              <p:pRg st="1" end="1"/>
                                            </p:txEl>
                                          </p:spTgt>
                                        </p:tgtEl>
                                        <p:attrNameLst>
                                          <p:attrName>style.visibility</p:attrName>
                                        </p:attrNameLst>
                                      </p:cBhvr>
                                      <p:to>
                                        <p:strVal val="visible"/>
                                      </p:to>
                                    </p:set>
                                    <p:animEffect transition="in" filter="barn(inVertical)">
                                      <p:cBhvr>
                                        <p:cTn id="27" dur="500"/>
                                        <p:tgtEl>
                                          <p:spTgt spid="4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Effect transition="in" filter="barn(inVertical)">
                                      <p:cBhvr>
                                        <p:cTn id="32" dur="500"/>
                                        <p:tgtEl>
                                          <p:spTgt spid="4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4">
                                            <p:txEl>
                                              <p:pRg st="1" end="1"/>
                                            </p:txEl>
                                          </p:spTgt>
                                        </p:tgtEl>
                                        <p:attrNameLst>
                                          <p:attrName>style.visibility</p:attrName>
                                        </p:attrNameLst>
                                      </p:cBhvr>
                                      <p:to>
                                        <p:strVal val="visible"/>
                                      </p:to>
                                    </p:set>
                                    <p:animEffect transition="in" filter="barn(inVertical)">
                                      <p:cBhvr>
                                        <p:cTn id="37" dur="500"/>
                                        <p:tgtEl>
                                          <p:spTgt spid="4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5">
                                            <p:txEl>
                                              <p:pRg st="0" end="0"/>
                                            </p:txEl>
                                          </p:spTgt>
                                        </p:tgtEl>
                                        <p:attrNameLst>
                                          <p:attrName>style.visibility</p:attrName>
                                        </p:attrNameLst>
                                      </p:cBhvr>
                                      <p:to>
                                        <p:strVal val="visible"/>
                                      </p:to>
                                    </p:set>
                                    <p:animEffect transition="in" filter="barn(inVertical)">
                                      <p:cBhvr>
                                        <p:cTn id="42" dur="500"/>
                                        <p:tgtEl>
                                          <p:spTgt spid="4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5">
                                            <p:txEl>
                                              <p:pRg st="1" end="1"/>
                                            </p:txEl>
                                          </p:spTgt>
                                        </p:tgtEl>
                                        <p:attrNameLst>
                                          <p:attrName>style.visibility</p:attrName>
                                        </p:attrNameLst>
                                      </p:cBhvr>
                                      <p:to>
                                        <p:strVal val="visible"/>
                                      </p:to>
                                    </p:set>
                                    <p:animEffect transition="in" filter="barn(inVertical)">
                                      <p:cBhvr>
                                        <p:cTn id="47" dur="500"/>
                                        <p:tgtEl>
                                          <p:spTgt spid="45">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46">
                                            <p:txEl>
                                              <p:pRg st="0" end="0"/>
                                            </p:txEl>
                                          </p:spTgt>
                                        </p:tgtEl>
                                        <p:attrNameLst>
                                          <p:attrName>style.visibility</p:attrName>
                                        </p:attrNameLst>
                                      </p:cBhvr>
                                      <p:to>
                                        <p:strVal val="visible"/>
                                      </p:to>
                                    </p:set>
                                    <p:animEffect transition="in" filter="barn(inVertical)">
                                      <p:cBhvr>
                                        <p:cTn id="52" dur="500"/>
                                        <p:tgtEl>
                                          <p:spTgt spid="4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46">
                                            <p:txEl>
                                              <p:pRg st="1" end="1"/>
                                            </p:txEl>
                                          </p:spTgt>
                                        </p:tgtEl>
                                        <p:attrNameLst>
                                          <p:attrName>style.visibility</p:attrName>
                                        </p:attrNameLst>
                                      </p:cBhvr>
                                      <p:to>
                                        <p:strVal val="visible"/>
                                      </p:to>
                                    </p:set>
                                    <p:animEffect transition="in" filter="barn(inVertical)">
                                      <p:cBhvr>
                                        <p:cTn id="57" dur="500"/>
                                        <p:tgtEl>
                                          <p:spTgt spid="46">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barn(inVertical)">
                                      <p:cBhvr>
                                        <p:cTn id="62" dur="500"/>
                                        <p:tgtEl>
                                          <p:spTgt spid="47">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47">
                                            <p:txEl>
                                              <p:pRg st="1" end="1"/>
                                            </p:txEl>
                                          </p:spTgt>
                                        </p:tgtEl>
                                        <p:attrNameLst>
                                          <p:attrName>style.visibility</p:attrName>
                                        </p:attrNameLst>
                                      </p:cBhvr>
                                      <p:to>
                                        <p:strVal val="visible"/>
                                      </p:to>
                                    </p:set>
                                    <p:animEffect transition="in" filter="barn(inVertical)">
                                      <p:cBhvr>
                                        <p:cTn id="67" dur="500"/>
                                        <p:tgtEl>
                                          <p:spTgt spid="47">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barn(inVertical)">
                                      <p:cBhvr>
                                        <p:cTn id="72" dur="500"/>
                                        <p:tgtEl>
                                          <p:spTgt spid="40"/>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48">
                                            <p:txEl>
                                              <p:pRg st="0" end="0"/>
                                            </p:txEl>
                                          </p:spTgt>
                                        </p:tgtEl>
                                        <p:attrNameLst>
                                          <p:attrName>style.visibility</p:attrName>
                                        </p:attrNameLst>
                                      </p:cBhvr>
                                      <p:to>
                                        <p:strVal val="visible"/>
                                      </p:to>
                                    </p:set>
                                    <p:animEffect transition="in" filter="barn(inVertical)">
                                      <p:cBhvr>
                                        <p:cTn id="77" dur="500"/>
                                        <p:tgtEl>
                                          <p:spTgt spid="48">
                                            <p:txEl>
                                              <p:pRg st="0" end="0"/>
                                            </p:txEl>
                                          </p:spTgt>
                                        </p:tgtEl>
                                      </p:cBhvr>
                                    </p:animEffect>
                                  </p:childTnLst>
                                </p:cTn>
                              </p:par>
                              <p:par>
                                <p:cTn id="78" presetID="16" presetClass="entr" presetSubtype="21" fill="hold" nodeType="withEffect">
                                  <p:stCondLst>
                                    <p:cond delay="0"/>
                                  </p:stCondLst>
                                  <p:childTnLst>
                                    <p:set>
                                      <p:cBhvr>
                                        <p:cTn id="79" dur="1" fill="hold">
                                          <p:stCondLst>
                                            <p:cond delay="0"/>
                                          </p:stCondLst>
                                        </p:cTn>
                                        <p:tgtEl>
                                          <p:spTgt spid="51">
                                            <p:txEl>
                                              <p:pRg st="0" end="0"/>
                                            </p:txEl>
                                          </p:spTgt>
                                        </p:tgtEl>
                                        <p:attrNameLst>
                                          <p:attrName>style.visibility</p:attrName>
                                        </p:attrNameLst>
                                      </p:cBhvr>
                                      <p:to>
                                        <p:strVal val="visible"/>
                                      </p:to>
                                    </p:set>
                                    <p:animEffect transition="in" filter="barn(inVertical)">
                                      <p:cBhvr>
                                        <p:cTn id="80" dur="500"/>
                                        <p:tgtEl>
                                          <p:spTgt spid="51">
                                            <p:txEl>
                                              <p:pRg st="0" end="0"/>
                                            </p:txEl>
                                          </p:spTgt>
                                        </p:tgtEl>
                                      </p:cBhvr>
                                    </p:animEffect>
                                  </p:childTnLst>
                                </p:cTn>
                              </p:par>
                              <p:par>
                                <p:cTn id="81" presetID="16" presetClass="entr" presetSubtype="21" fill="hold" nodeType="withEffect">
                                  <p:stCondLst>
                                    <p:cond delay="0"/>
                                  </p:stCondLst>
                                  <p:childTnLst>
                                    <p:set>
                                      <p:cBhvr>
                                        <p:cTn id="82" dur="1" fill="hold">
                                          <p:stCondLst>
                                            <p:cond delay="0"/>
                                          </p:stCondLst>
                                        </p:cTn>
                                        <p:tgtEl>
                                          <p:spTgt spid="52">
                                            <p:txEl>
                                              <p:pRg st="0" end="0"/>
                                            </p:txEl>
                                          </p:spTgt>
                                        </p:tgtEl>
                                        <p:attrNameLst>
                                          <p:attrName>style.visibility</p:attrName>
                                        </p:attrNameLst>
                                      </p:cBhvr>
                                      <p:to>
                                        <p:strVal val="visible"/>
                                      </p:to>
                                    </p:set>
                                    <p:animEffect transition="in" filter="barn(inVertical)">
                                      <p:cBhvr>
                                        <p:cTn id="83" dur="500"/>
                                        <p:tgtEl>
                                          <p:spTgt spid="52">
                                            <p:txEl>
                                              <p:pRg st="0" end="0"/>
                                            </p:txEl>
                                          </p:spTgt>
                                        </p:tgtEl>
                                      </p:cBhvr>
                                    </p:animEffect>
                                  </p:childTnLst>
                                </p:cTn>
                              </p:par>
                              <p:par>
                                <p:cTn id="84" presetID="16" presetClass="entr" presetSubtype="21" fill="hold" nodeType="withEffect">
                                  <p:stCondLst>
                                    <p:cond delay="0"/>
                                  </p:stCondLst>
                                  <p:childTnLst>
                                    <p:set>
                                      <p:cBhvr>
                                        <p:cTn id="85" dur="1" fill="hold">
                                          <p:stCondLst>
                                            <p:cond delay="0"/>
                                          </p:stCondLst>
                                        </p:cTn>
                                        <p:tgtEl>
                                          <p:spTgt spid="53">
                                            <p:txEl>
                                              <p:pRg st="0" end="0"/>
                                            </p:txEl>
                                          </p:spTgt>
                                        </p:tgtEl>
                                        <p:attrNameLst>
                                          <p:attrName>style.visibility</p:attrName>
                                        </p:attrNameLst>
                                      </p:cBhvr>
                                      <p:to>
                                        <p:strVal val="visible"/>
                                      </p:to>
                                    </p:set>
                                    <p:animEffect transition="in" filter="barn(inVertical)">
                                      <p:cBhvr>
                                        <p:cTn id="86" dur="500"/>
                                        <p:tgtEl>
                                          <p:spTgt spid="53">
                                            <p:txEl>
                                              <p:pRg st="0" end="0"/>
                                            </p:txEl>
                                          </p:spTgt>
                                        </p:tgtEl>
                                      </p:cBhvr>
                                    </p:animEffect>
                                  </p:childTnLst>
                                </p:cTn>
                              </p:par>
                              <p:par>
                                <p:cTn id="87" presetID="16" presetClass="entr" presetSubtype="21" fill="hold" nodeType="withEffect">
                                  <p:stCondLst>
                                    <p:cond delay="0"/>
                                  </p:stCondLst>
                                  <p:childTnLst>
                                    <p:set>
                                      <p:cBhvr>
                                        <p:cTn id="88" dur="1" fill="hold">
                                          <p:stCondLst>
                                            <p:cond delay="0"/>
                                          </p:stCondLst>
                                        </p:cTn>
                                        <p:tgtEl>
                                          <p:spTgt spid="54">
                                            <p:txEl>
                                              <p:pRg st="0" end="0"/>
                                            </p:txEl>
                                          </p:spTgt>
                                        </p:tgtEl>
                                        <p:attrNameLst>
                                          <p:attrName>style.visibility</p:attrName>
                                        </p:attrNameLst>
                                      </p:cBhvr>
                                      <p:to>
                                        <p:strVal val="visible"/>
                                      </p:to>
                                    </p:set>
                                    <p:animEffect transition="in" filter="barn(inVertical)">
                                      <p:cBhvr>
                                        <p:cTn id="89" dur="500"/>
                                        <p:tgtEl>
                                          <p:spTgt spid="54">
                                            <p:txEl>
                                              <p:pRg st="0" end="0"/>
                                            </p:txEl>
                                          </p:spTgt>
                                        </p:tgtEl>
                                      </p:cBhvr>
                                    </p:animEffect>
                                  </p:childTnLst>
                                </p:cTn>
                              </p:par>
                              <p:par>
                                <p:cTn id="90" presetID="16" presetClass="entr" presetSubtype="21" fill="hold" nodeType="withEffect">
                                  <p:stCondLst>
                                    <p:cond delay="0"/>
                                  </p:stCondLst>
                                  <p:childTnLst>
                                    <p:set>
                                      <p:cBhvr>
                                        <p:cTn id="91" dur="1" fill="hold">
                                          <p:stCondLst>
                                            <p:cond delay="0"/>
                                          </p:stCondLst>
                                        </p:cTn>
                                        <p:tgtEl>
                                          <p:spTgt spid="55">
                                            <p:txEl>
                                              <p:pRg st="0" end="0"/>
                                            </p:txEl>
                                          </p:spTgt>
                                        </p:tgtEl>
                                        <p:attrNameLst>
                                          <p:attrName>style.visibility</p:attrName>
                                        </p:attrNameLst>
                                      </p:cBhvr>
                                      <p:to>
                                        <p:strVal val="visible"/>
                                      </p:to>
                                    </p:set>
                                    <p:animEffect transition="in" filter="barn(inVertical)">
                                      <p:cBhvr>
                                        <p:cTn id="92" dur="500"/>
                                        <p:tgtEl>
                                          <p:spTgt spid="55">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48">
                                            <p:txEl>
                                              <p:pRg st="1" end="1"/>
                                            </p:txEl>
                                          </p:spTgt>
                                        </p:tgtEl>
                                        <p:attrNameLst>
                                          <p:attrName>style.visibility</p:attrName>
                                        </p:attrNameLst>
                                      </p:cBhvr>
                                      <p:to>
                                        <p:strVal val="visible"/>
                                      </p:to>
                                    </p:set>
                                    <p:animEffect transition="in" filter="barn(inVertical)">
                                      <p:cBhvr>
                                        <p:cTn id="97" dur="500"/>
                                        <p:tgtEl>
                                          <p:spTgt spid="48">
                                            <p:txEl>
                                              <p:pRg st="1" end="1"/>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51">
                                            <p:txEl>
                                              <p:pRg st="1" end="1"/>
                                            </p:txEl>
                                          </p:spTgt>
                                        </p:tgtEl>
                                        <p:attrNameLst>
                                          <p:attrName>style.visibility</p:attrName>
                                        </p:attrNameLst>
                                      </p:cBhvr>
                                      <p:to>
                                        <p:strVal val="visible"/>
                                      </p:to>
                                    </p:set>
                                    <p:animEffect transition="in" filter="barn(inVertical)">
                                      <p:cBhvr>
                                        <p:cTn id="102" dur="500"/>
                                        <p:tgtEl>
                                          <p:spTgt spid="51">
                                            <p:txEl>
                                              <p:pRg st="1" end="1"/>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52">
                                            <p:txEl>
                                              <p:pRg st="1" end="1"/>
                                            </p:txEl>
                                          </p:spTgt>
                                        </p:tgtEl>
                                        <p:attrNameLst>
                                          <p:attrName>style.visibility</p:attrName>
                                        </p:attrNameLst>
                                      </p:cBhvr>
                                      <p:to>
                                        <p:strVal val="visible"/>
                                      </p:to>
                                    </p:set>
                                    <p:animEffect transition="in" filter="barn(inVertical)">
                                      <p:cBhvr>
                                        <p:cTn id="107" dur="500"/>
                                        <p:tgtEl>
                                          <p:spTgt spid="52">
                                            <p:txEl>
                                              <p:pRg st="1" end="1"/>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nodeType="clickEffect">
                                  <p:stCondLst>
                                    <p:cond delay="0"/>
                                  </p:stCondLst>
                                  <p:childTnLst>
                                    <p:set>
                                      <p:cBhvr>
                                        <p:cTn id="111" dur="1" fill="hold">
                                          <p:stCondLst>
                                            <p:cond delay="0"/>
                                          </p:stCondLst>
                                        </p:cTn>
                                        <p:tgtEl>
                                          <p:spTgt spid="53">
                                            <p:txEl>
                                              <p:pRg st="1" end="1"/>
                                            </p:txEl>
                                          </p:spTgt>
                                        </p:tgtEl>
                                        <p:attrNameLst>
                                          <p:attrName>style.visibility</p:attrName>
                                        </p:attrNameLst>
                                      </p:cBhvr>
                                      <p:to>
                                        <p:strVal val="visible"/>
                                      </p:to>
                                    </p:set>
                                    <p:animEffect transition="in" filter="barn(inVertical)">
                                      <p:cBhvr>
                                        <p:cTn id="112" dur="500"/>
                                        <p:tgtEl>
                                          <p:spTgt spid="53">
                                            <p:txEl>
                                              <p:pRg st="1" end="1"/>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nodeType="clickEffect">
                                  <p:stCondLst>
                                    <p:cond delay="0"/>
                                  </p:stCondLst>
                                  <p:childTnLst>
                                    <p:set>
                                      <p:cBhvr>
                                        <p:cTn id="116" dur="1" fill="hold">
                                          <p:stCondLst>
                                            <p:cond delay="0"/>
                                          </p:stCondLst>
                                        </p:cTn>
                                        <p:tgtEl>
                                          <p:spTgt spid="54">
                                            <p:txEl>
                                              <p:pRg st="1" end="1"/>
                                            </p:txEl>
                                          </p:spTgt>
                                        </p:tgtEl>
                                        <p:attrNameLst>
                                          <p:attrName>style.visibility</p:attrName>
                                        </p:attrNameLst>
                                      </p:cBhvr>
                                      <p:to>
                                        <p:strVal val="visible"/>
                                      </p:to>
                                    </p:set>
                                    <p:animEffect transition="in" filter="barn(inVertical)">
                                      <p:cBhvr>
                                        <p:cTn id="117" dur="500"/>
                                        <p:tgtEl>
                                          <p:spTgt spid="54">
                                            <p:txEl>
                                              <p:pRg st="1" end="1"/>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nodeType="clickEffect">
                                  <p:stCondLst>
                                    <p:cond delay="0"/>
                                  </p:stCondLst>
                                  <p:childTnLst>
                                    <p:set>
                                      <p:cBhvr>
                                        <p:cTn id="121" dur="1" fill="hold">
                                          <p:stCondLst>
                                            <p:cond delay="0"/>
                                          </p:stCondLst>
                                        </p:cTn>
                                        <p:tgtEl>
                                          <p:spTgt spid="55">
                                            <p:txEl>
                                              <p:pRg st="1" end="1"/>
                                            </p:txEl>
                                          </p:spTgt>
                                        </p:tgtEl>
                                        <p:attrNameLst>
                                          <p:attrName>style.visibility</p:attrName>
                                        </p:attrNameLst>
                                      </p:cBhvr>
                                      <p:to>
                                        <p:strVal val="visible"/>
                                      </p:to>
                                    </p:set>
                                    <p:animEffect transition="in" filter="barn(inVertical)">
                                      <p:cBhvr>
                                        <p:cTn id="122" dur="500"/>
                                        <p:tgtEl>
                                          <p:spTgt spid="55">
                                            <p:txEl>
                                              <p:pRg st="1" end="1"/>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nodeType="clickEffect">
                                  <p:stCondLst>
                                    <p:cond delay="0"/>
                                  </p:stCondLst>
                                  <p:childTnLst>
                                    <p:set>
                                      <p:cBhvr>
                                        <p:cTn id="126" dur="1" fill="hold">
                                          <p:stCondLst>
                                            <p:cond delay="0"/>
                                          </p:stCondLst>
                                        </p:cTn>
                                        <p:tgtEl>
                                          <p:spTgt spid="57">
                                            <p:txEl>
                                              <p:pRg st="0" end="0"/>
                                            </p:txEl>
                                          </p:spTgt>
                                        </p:tgtEl>
                                        <p:attrNameLst>
                                          <p:attrName>style.visibility</p:attrName>
                                        </p:attrNameLst>
                                      </p:cBhvr>
                                      <p:to>
                                        <p:strVal val="visible"/>
                                      </p:to>
                                    </p:set>
                                    <p:animEffect transition="in" filter="barn(inVertical)">
                                      <p:cBhvr>
                                        <p:cTn id="127" dur="500"/>
                                        <p:tgtEl>
                                          <p:spTgt spid="57">
                                            <p:txEl>
                                              <p:pRg st="0" end="0"/>
                                            </p:txEl>
                                          </p:spTgt>
                                        </p:tgtEl>
                                      </p:cBhvr>
                                    </p:animEffect>
                                  </p:childTnLst>
                                </p:cTn>
                              </p:par>
                              <p:par>
                                <p:cTn id="128" presetID="16" presetClass="entr" presetSubtype="21" fill="hold" nodeType="withEffect">
                                  <p:stCondLst>
                                    <p:cond delay="0"/>
                                  </p:stCondLst>
                                  <p:childTnLst>
                                    <p:set>
                                      <p:cBhvr>
                                        <p:cTn id="129" dur="1" fill="hold">
                                          <p:stCondLst>
                                            <p:cond delay="0"/>
                                          </p:stCondLst>
                                        </p:cTn>
                                        <p:tgtEl>
                                          <p:spTgt spid="58">
                                            <p:txEl>
                                              <p:pRg st="0" end="0"/>
                                            </p:txEl>
                                          </p:spTgt>
                                        </p:tgtEl>
                                        <p:attrNameLst>
                                          <p:attrName>style.visibility</p:attrName>
                                        </p:attrNameLst>
                                      </p:cBhvr>
                                      <p:to>
                                        <p:strVal val="visible"/>
                                      </p:to>
                                    </p:set>
                                    <p:animEffect transition="in" filter="barn(inVertical)">
                                      <p:cBhvr>
                                        <p:cTn id="130" dur="500"/>
                                        <p:tgtEl>
                                          <p:spTgt spid="58">
                                            <p:txEl>
                                              <p:pRg st="0" end="0"/>
                                            </p:txEl>
                                          </p:spTgt>
                                        </p:tgtEl>
                                      </p:cBhvr>
                                    </p:animEffect>
                                  </p:childTnLst>
                                </p:cTn>
                              </p:par>
                              <p:par>
                                <p:cTn id="131" presetID="16" presetClass="entr" presetSubtype="21" fill="hold" nodeType="withEffect">
                                  <p:stCondLst>
                                    <p:cond delay="0"/>
                                  </p:stCondLst>
                                  <p:childTnLst>
                                    <p:set>
                                      <p:cBhvr>
                                        <p:cTn id="132" dur="1" fill="hold">
                                          <p:stCondLst>
                                            <p:cond delay="0"/>
                                          </p:stCondLst>
                                        </p:cTn>
                                        <p:tgtEl>
                                          <p:spTgt spid="59">
                                            <p:txEl>
                                              <p:pRg st="0" end="0"/>
                                            </p:txEl>
                                          </p:spTgt>
                                        </p:tgtEl>
                                        <p:attrNameLst>
                                          <p:attrName>style.visibility</p:attrName>
                                        </p:attrNameLst>
                                      </p:cBhvr>
                                      <p:to>
                                        <p:strVal val="visible"/>
                                      </p:to>
                                    </p:set>
                                    <p:animEffect transition="in" filter="barn(inVertical)">
                                      <p:cBhvr>
                                        <p:cTn id="133" dur="500"/>
                                        <p:tgtEl>
                                          <p:spTgt spid="59">
                                            <p:txEl>
                                              <p:pRg st="0" end="0"/>
                                            </p:txEl>
                                          </p:spTgt>
                                        </p:tgtEl>
                                      </p:cBhvr>
                                    </p:animEffect>
                                  </p:childTnLst>
                                </p:cTn>
                              </p:par>
                              <p:par>
                                <p:cTn id="134" presetID="16" presetClass="entr" presetSubtype="21" fill="hold" nodeType="withEffect">
                                  <p:stCondLst>
                                    <p:cond delay="0"/>
                                  </p:stCondLst>
                                  <p:childTnLst>
                                    <p:set>
                                      <p:cBhvr>
                                        <p:cTn id="135" dur="1" fill="hold">
                                          <p:stCondLst>
                                            <p:cond delay="0"/>
                                          </p:stCondLst>
                                        </p:cTn>
                                        <p:tgtEl>
                                          <p:spTgt spid="60">
                                            <p:txEl>
                                              <p:pRg st="0" end="0"/>
                                            </p:txEl>
                                          </p:spTgt>
                                        </p:tgtEl>
                                        <p:attrNameLst>
                                          <p:attrName>style.visibility</p:attrName>
                                        </p:attrNameLst>
                                      </p:cBhvr>
                                      <p:to>
                                        <p:strVal val="visible"/>
                                      </p:to>
                                    </p:set>
                                    <p:animEffect transition="in" filter="barn(inVertical)">
                                      <p:cBhvr>
                                        <p:cTn id="136" dur="500"/>
                                        <p:tgtEl>
                                          <p:spTgt spid="60">
                                            <p:txEl>
                                              <p:pRg st="0" end="0"/>
                                            </p:txEl>
                                          </p:spTgt>
                                        </p:tgtEl>
                                      </p:cBhvr>
                                    </p:animEffect>
                                  </p:childTnLst>
                                </p:cTn>
                              </p:par>
                              <p:par>
                                <p:cTn id="137" presetID="16" presetClass="entr" presetSubtype="21" fill="hold" nodeType="withEffect">
                                  <p:stCondLst>
                                    <p:cond delay="0"/>
                                  </p:stCondLst>
                                  <p:childTnLst>
                                    <p:set>
                                      <p:cBhvr>
                                        <p:cTn id="138" dur="1" fill="hold">
                                          <p:stCondLst>
                                            <p:cond delay="0"/>
                                          </p:stCondLst>
                                        </p:cTn>
                                        <p:tgtEl>
                                          <p:spTgt spid="61">
                                            <p:txEl>
                                              <p:pRg st="0" end="0"/>
                                            </p:txEl>
                                          </p:spTgt>
                                        </p:tgtEl>
                                        <p:attrNameLst>
                                          <p:attrName>style.visibility</p:attrName>
                                        </p:attrNameLst>
                                      </p:cBhvr>
                                      <p:to>
                                        <p:strVal val="visible"/>
                                      </p:to>
                                    </p:set>
                                    <p:animEffect transition="in" filter="barn(inVertical)">
                                      <p:cBhvr>
                                        <p:cTn id="139" dur="500"/>
                                        <p:tgtEl>
                                          <p:spTgt spid="61">
                                            <p:txEl>
                                              <p:pRg st="0" end="0"/>
                                            </p:txEl>
                                          </p:spTgt>
                                        </p:tgtEl>
                                      </p:cBhvr>
                                    </p:animEffect>
                                  </p:childTnLst>
                                </p:cTn>
                              </p:par>
                              <p:par>
                                <p:cTn id="140" presetID="16" presetClass="entr" presetSubtype="21" fill="hold" nodeType="withEffect">
                                  <p:stCondLst>
                                    <p:cond delay="0"/>
                                  </p:stCondLst>
                                  <p:childTnLst>
                                    <p:set>
                                      <p:cBhvr>
                                        <p:cTn id="141" dur="1" fill="hold">
                                          <p:stCondLst>
                                            <p:cond delay="0"/>
                                          </p:stCondLst>
                                        </p:cTn>
                                        <p:tgtEl>
                                          <p:spTgt spid="62">
                                            <p:txEl>
                                              <p:pRg st="0" end="0"/>
                                            </p:txEl>
                                          </p:spTgt>
                                        </p:tgtEl>
                                        <p:attrNameLst>
                                          <p:attrName>style.visibility</p:attrName>
                                        </p:attrNameLst>
                                      </p:cBhvr>
                                      <p:to>
                                        <p:strVal val="visible"/>
                                      </p:to>
                                    </p:set>
                                    <p:animEffect transition="in" filter="barn(inVertical)">
                                      <p:cBhvr>
                                        <p:cTn id="142" dur="500"/>
                                        <p:tgtEl>
                                          <p:spTgt spid="62">
                                            <p:txEl>
                                              <p:pRg st="0" end="0"/>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16" presetClass="entr" presetSubtype="21" fill="hold" nodeType="clickEffect">
                                  <p:stCondLst>
                                    <p:cond delay="0"/>
                                  </p:stCondLst>
                                  <p:childTnLst>
                                    <p:set>
                                      <p:cBhvr>
                                        <p:cTn id="146" dur="1" fill="hold">
                                          <p:stCondLst>
                                            <p:cond delay="0"/>
                                          </p:stCondLst>
                                        </p:cTn>
                                        <p:tgtEl>
                                          <p:spTgt spid="64"/>
                                        </p:tgtEl>
                                        <p:attrNameLst>
                                          <p:attrName>style.visibility</p:attrName>
                                        </p:attrNameLst>
                                      </p:cBhvr>
                                      <p:to>
                                        <p:strVal val="visible"/>
                                      </p:to>
                                    </p:set>
                                    <p:animEffect transition="in" filter="barn(inVertical)">
                                      <p:cBhvr>
                                        <p:cTn id="147" dur="500"/>
                                        <p:tgtEl>
                                          <p:spTgt spid="64"/>
                                        </p:tgtEl>
                                      </p:cBhvr>
                                    </p:animEffect>
                                  </p:childTnLst>
                                </p:cTn>
                              </p:par>
                            </p:childTnLst>
                          </p:cTn>
                        </p:par>
                      </p:childTnLst>
                    </p:cTn>
                  </p:par>
                  <p:par>
                    <p:cTn id="148" fill="hold">
                      <p:stCondLst>
                        <p:cond delay="indefinite"/>
                      </p:stCondLst>
                      <p:childTnLst>
                        <p:par>
                          <p:cTn id="149" fill="hold">
                            <p:stCondLst>
                              <p:cond delay="0"/>
                            </p:stCondLst>
                            <p:childTnLst>
                              <p:par>
                                <p:cTn id="150" presetID="16" presetClass="entr" presetSubtype="21" fill="hold" nodeType="clickEffect">
                                  <p:stCondLst>
                                    <p:cond delay="0"/>
                                  </p:stCondLst>
                                  <p:childTnLst>
                                    <p:set>
                                      <p:cBhvr>
                                        <p:cTn id="151" dur="1" fill="hold">
                                          <p:stCondLst>
                                            <p:cond delay="0"/>
                                          </p:stCondLst>
                                        </p:cTn>
                                        <p:tgtEl>
                                          <p:spTgt spid="37">
                                            <p:txEl>
                                              <p:pRg st="0" end="0"/>
                                            </p:txEl>
                                          </p:spTgt>
                                        </p:tgtEl>
                                        <p:attrNameLst>
                                          <p:attrName>style.visibility</p:attrName>
                                        </p:attrNameLst>
                                      </p:cBhvr>
                                      <p:to>
                                        <p:strVal val="visible"/>
                                      </p:to>
                                    </p:set>
                                    <p:animEffect transition="in" filter="barn(inVertical)">
                                      <p:cBhvr>
                                        <p:cTn id="152" dur="500"/>
                                        <p:tgtEl>
                                          <p:spTgt spid="37">
                                            <p:txEl>
                                              <p:pRg st="0" end="0"/>
                                            </p:txEl>
                                          </p:spTgt>
                                        </p:tgtEl>
                                      </p:cBhvr>
                                    </p:animEffect>
                                  </p:childTnLst>
                                </p:cTn>
                              </p:par>
                            </p:childTnLst>
                          </p:cTn>
                        </p:par>
                      </p:childTnLst>
                    </p:cTn>
                  </p:par>
                  <p:par>
                    <p:cTn id="153" fill="hold">
                      <p:stCondLst>
                        <p:cond delay="indefinite"/>
                      </p:stCondLst>
                      <p:childTnLst>
                        <p:par>
                          <p:cTn id="154" fill="hold">
                            <p:stCondLst>
                              <p:cond delay="0"/>
                            </p:stCondLst>
                            <p:childTnLst>
                              <p:par>
                                <p:cTn id="155" presetID="16" presetClass="entr" presetSubtype="21" fill="hold" nodeType="clickEffect">
                                  <p:stCondLst>
                                    <p:cond delay="0"/>
                                  </p:stCondLst>
                                  <p:childTnLst>
                                    <p:set>
                                      <p:cBhvr>
                                        <p:cTn id="156" dur="1" fill="hold">
                                          <p:stCondLst>
                                            <p:cond delay="0"/>
                                          </p:stCondLst>
                                        </p:cTn>
                                        <p:tgtEl>
                                          <p:spTgt spid="38">
                                            <p:txEl>
                                              <p:pRg st="0" end="0"/>
                                            </p:txEl>
                                          </p:spTgt>
                                        </p:tgtEl>
                                        <p:attrNameLst>
                                          <p:attrName>style.visibility</p:attrName>
                                        </p:attrNameLst>
                                      </p:cBhvr>
                                      <p:to>
                                        <p:strVal val="visible"/>
                                      </p:to>
                                    </p:set>
                                    <p:animEffect transition="in" filter="barn(inVertical)">
                                      <p:cBhvr>
                                        <p:cTn id="157"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Paying for College</a:t>
            </a:r>
            <a:endParaRPr lang="en-US" dirty="0"/>
          </a:p>
        </p:txBody>
      </p:sp>
      <p:sp>
        <p:nvSpPr>
          <p:cNvPr id="3" name="Content Placeholder 2"/>
          <p:cNvSpPr>
            <a:spLocks noGrp="1"/>
          </p:cNvSpPr>
          <p:nvPr>
            <p:ph idx="1"/>
          </p:nvPr>
        </p:nvSpPr>
        <p:spPr>
          <a:xfrm>
            <a:off x="980726" y="1816326"/>
            <a:ext cx="8946541" cy="4195481"/>
          </a:xfrm>
        </p:spPr>
        <p:txBody>
          <a:bodyPr>
            <a:normAutofit fontScale="92500" lnSpcReduction="20000"/>
          </a:bodyPr>
          <a:lstStyle/>
          <a:p>
            <a:pPr marL="457200" indent="-457200">
              <a:buFont typeface="+mj-lt"/>
              <a:buAutoNum type="arabicPeriod"/>
            </a:pPr>
            <a:r>
              <a:rPr lang="en-US" dirty="0" smtClean="0"/>
              <a:t>Fill out the FAFSA</a:t>
            </a:r>
          </a:p>
          <a:p>
            <a:pPr marL="457200" indent="-457200">
              <a:buFont typeface="+mj-lt"/>
              <a:buAutoNum type="arabicPeriod"/>
            </a:pPr>
            <a:r>
              <a:rPr lang="en-US" dirty="0" smtClean="0"/>
              <a:t>Apply for the Arkansas Academic Scholarship</a:t>
            </a:r>
          </a:p>
          <a:p>
            <a:pPr marL="457200" indent="-457200">
              <a:buFont typeface="+mj-lt"/>
              <a:buAutoNum type="arabicPeriod"/>
            </a:pPr>
            <a:r>
              <a:rPr lang="en-US" dirty="0" smtClean="0"/>
              <a:t>Apply for scholarships from your college of choice</a:t>
            </a:r>
          </a:p>
          <a:p>
            <a:pPr marL="457200" indent="-457200">
              <a:buFont typeface="+mj-lt"/>
              <a:buAutoNum type="arabicPeriod"/>
            </a:pPr>
            <a:r>
              <a:rPr lang="en-US" dirty="0" smtClean="0"/>
              <a:t>Search and apply for other scholarships</a:t>
            </a:r>
          </a:p>
          <a:p>
            <a:pPr marL="457200" indent="-457200">
              <a:buFont typeface="+mj-lt"/>
              <a:buAutoNum type="arabicPeriod"/>
            </a:pPr>
            <a:r>
              <a:rPr lang="en-US" dirty="0" smtClean="0"/>
              <a:t>Use the </a:t>
            </a:r>
            <a:r>
              <a:rPr lang="en-US" dirty="0" err="1" smtClean="0"/>
              <a:t>YOUniversal</a:t>
            </a:r>
            <a:r>
              <a:rPr lang="en-US" dirty="0" smtClean="0"/>
              <a:t> form</a:t>
            </a:r>
          </a:p>
          <a:p>
            <a:pPr marL="857250" lvl="1" indent="-457200">
              <a:buFont typeface="+mj-lt"/>
              <a:buAutoNum type="arabicPeriod"/>
            </a:pPr>
            <a:r>
              <a:rPr lang="en-US" dirty="0"/>
              <a:t>20 scholarships with just one application </a:t>
            </a:r>
          </a:p>
          <a:p>
            <a:pPr marL="857250" lvl="1" indent="-457200">
              <a:buFont typeface="+mj-lt"/>
              <a:buAutoNum type="arabicPeriod"/>
            </a:pPr>
            <a:r>
              <a:rPr lang="en-US" dirty="0"/>
              <a:t>Mobile </a:t>
            </a:r>
            <a:r>
              <a:rPr lang="en-US" dirty="0" smtClean="0"/>
              <a:t>application</a:t>
            </a:r>
          </a:p>
          <a:p>
            <a:pPr marL="457200" indent="-457200">
              <a:buFont typeface="+mj-lt"/>
              <a:buAutoNum type="arabicPeriod"/>
            </a:pPr>
            <a:r>
              <a:rPr lang="en-US" dirty="0" smtClean="0"/>
              <a:t>Arkansas Governor’s Scholars Program</a:t>
            </a:r>
          </a:p>
          <a:p>
            <a:pPr marL="857250" lvl="1" indent="-457200">
              <a:buFont typeface="+mj-lt"/>
              <a:buAutoNum type="arabicPeriod"/>
            </a:pPr>
            <a:r>
              <a:rPr lang="en-US" dirty="0" smtClean="0"/>
              <a:t>Governor’s Distinguished Scholars - $10,000/year</a:t>
            </a:r>
          </a:p>
          <a:p>
            <a:pPr marL="1257300" lvl="2" indent="-457200">
              <a:buFont typeface="+mj-lt"/>
              <a:buAutoNum type="arabicPeriod"/>
            </a:pPr>
            <a:r>
              <a:rPr lang="en-US" dirty="0" smtClean="0"/>
              <a:t>32 ACT; 3.5 GPA; or National Achievement Finalist or National Merit Finalist</a:t>
            </a:r>
          </a:p>
          <a:p>
            <a:pPr marL="1257300" lvl="2" indent="-457200">
              <a:buFont typeface="+mj-lt"/>
              <a:buAutoNum type="arabicPeriod"/>
            </a:pPr>
            <a:endParaRPr lang="en-US" dirty="0" smtClean="0"/>
          </a:p>
          <a:p>
            <a:pPr marL="857250" lvl="1" indent="-457200">
              <a:buFont typeface="+mj-lt"/>
              <a:buAutoNum type="arabicPeriod"/>
            </a:pPr>
            <a:r>
              <a:rPr lang="en-US" dirty="0" smtClean="0"/>
              <a:t>Governor’s Scholars - $4000/year</a:t>
            </a:r>
          </a:p>
          <a:p>
            <a:pPr marL="857250" lvl="1" indent="-457200">
              <a:buFont typeface="+mj-lt"/>
              <a:buAutoNum type="arabicPeriod"/>
            </a:pPr>
            <a:endParaRPr lang="en-US" dirty="0" smtClean="0"/>
          </a:p>
        </p:txBody>
      </p:sp>
      <p:pic>
        <p:nvPicPr>
          <p:cNvPr id="4" name="Picture 3"/>
          <p:cNvPicPr>
            <a:picLocks noChangeAspect="1"/>
          </p:cNvPicPr>
          <p:nvPr/>
        </p:nvPicPr>
        <p:blipFill>
          <a:blip r:embed="rId4"/>
          <a:stretch>
            <a:fillRect/>
          </a:stretch>
        </p:blipFill>
        <p:spPr>
          <a:xfrm>
            <a:off x="7232896" y="2996642"/>
            <a:ext cx="4645166" cy="1315866"/>
          </a:xfrm>
          <a:prstGeom prst="rect">
            <a:avLst/>
          </a:prstGeom>
        </p:spPr>
      </p:pic>
    </p:spTree>
    <p:extLst>
      <p:ext uri="{BB962C8B-B14F-4D97-AF65-F5344CB8AC3E}">
        <p14:creationId xmlns:p14="http://schemas.microsoft.com/office/powerpoint/2010/main" val="193606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Student Loans:</a:t>
            </a:r>
            <a:endParaRPr lang="en-US" dirty="0"/>
          </a:p>
        </p:txBody>
      </p:sp>
      <p:sp>
        <p:nvSpPr>
          <p:cNvPr id="3" name="Content Placeholder 2"/>
          <p:cNvSpPr>
            <a:spLocks noGrp="1"/>
          </p:cNvSpPr>
          <p:nvPr>
            <p:ph idx="1"/>
          </p:nvPr>
        </p:nvSpPr>
        <p:spPr/>
        <p:txBody>
          <a:bodyPr/>
          <a:lstStyle/>
          <a:p>
            <a:r>
              <a:rPr lang="en-US" dirty="0" smtClean="0"/>
              <a:t>Should be last resort</a:t>
            </a:r>
          </a:p>
          <a:p>
            <a:r>
              <a:rPr lang="en-US" dirty="0" smtClean="0"/>
              <a:t>Research to get the best ones</a:t>
            </a:r>
          </a:p>
          <a:p>
            <a:endParaRPr lang="en-US" dirty="0"/>
          </a:p>
          <a:p>
            <a:r>
              <a:rPr lang="en-US" sz="3600" b="1" dirty="0" smtClean="0">
                <a:solidFill>
                  <a:srgbClr val="FF0000"/>
                </a:solidFill>
              </a:rPr>
              <a:t>Beware of Debt!!!!</a:t>
            </a:r>
            <a:endParaRPr lang="en-US" sz="3600" b="1" dirty="0">
              <a:solidFill>
                <a:srgbClr val="FF000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2813" y="452718"/>
            <a:ext cx="4247040" cy="5945856"/>
          </a:xfrm>
          <a:prstGeom prst="rect">
            <a:avLst/>
          </a:prstGeom>
        </p:spPr>
      </p:pic>
    </p:spTree>
    <p:extLst>
      <p:ext uri="{BB962C8B-B14F-4D97-AF65-F5344CB8AC3E}">
        <p14:creationId xmlns:p14="http://schemas.microsoft.com/office/powerpoint/2010/main" val="4168615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5 Nontraditional Ways to Pay for College</a:t>
            </a:r>
            <a:endParaRPr lang="en-US" dirty="0"/>
          </a:p>
        </p:txBody>
      </p:sp>
      <p:sp>
        <p:nvSpPr>
          <p:cNvPr id="3" name="Content Placeholder 2"/>
          <p:cNvSpPr>
            <a:spLocks noGrp="1"/>
          </p:cNvSpPr>
          <p:nvPr>
            <p:ph idx="1"/>
          </p:nvPr>
        </p:nvSpPr>
        <p:spPr>
          <a:xfrm>
            <a:off x="3245459" y="2361837"/>
            <a:ext cx="6805375" cy="4195481"/>
          </a:xfrm>
        </p:spPr>
        <p:txBody>
          <a:bodyPr>
            <a:normAutofit/>
          </a:bodyPr>
          <a:lstStyle/>
          <a:p>
            <a:pPr marL="457200" indent="-457200">
              <a:buFont typeface="+mj-lt"/>
              <a:buAutoNum type="arabicPeriod"/>
            </a:pPr>
            <a:r>
              <a:rPr lang="en-US" sz="2400" dirty="0" smtClean="0"/>
              <a:t>Begin at a community college</a:t>
            </a:r>
          </a:p>
          <a:p>
            <a:pPr marL="457200" indent="-457200">
              <a:buFont typeface="+mj-lt"/>
              <a:buAutoNum type="arabicPeriod"/>
            </a:pPr>
            <a:r>
              <a:rPr lang="en-US" sz="2400" dirty="0" smtClean="0"/>
              <a:t>Find a work study program</a:t>
            </a:r>
          </a:p>
          <a:p>
            <a:pPr marL="457200" indent="-457200">
              <a:buFont typeface="+mj-lt"/>
              <a:buAutoNum type="arabicPeriod"/>
            </a:pPr>
            <a:r>
              <a:rPr lang="en-US" sz="2400" dirty="0" smtClean="0"/>
              <a:t>Become a resident assistant</a:t>
            </a:r>
          </a:p>
          <a:p>
            <a:pPr marL="457200" indent="-457200">
              <a:buFont typeface="+mj-lt"/>
              <a:buAutoNum type="arabicPeriod"/>
            </a:pPr>
            <a:r>
              <a:rPr lang="en-US" sz="2400" dirty="0" smtClean="0"/>
              <a:t>Pursue an accelerated degree</a:t>
            </a:r>
          </a:p>
          <a:p>
            <a:pPr marL="457200" indent="-457200">
              <a:buFont typeface="+mj-lt"/>
              <a:buAutoNum type="arabicPeriod"/>
            </a:pPr>
            <a:r>
              <a:rPr lang="en-US" sz="2400" dirty="0" smtClean="0"/>
              <a:t>Join the military</a:t>
            </a:r>
            <a:endParaRPr lang="en-US" sz="2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46111" y="2361837"/>
            <a:ext cx="1581388" cy="3934305"/>
          </a:xfrm>
          <a:prstGeom prst="rect">
            <a:avLst/>
          </a:prstGeom>
        </p:spPr>
      </p:pic>
    </p:spTree>
    <p:extLst>
      <p:ext uri="{BB962C8B-B14F-4D97-AF65-F5344CB8AC3E}">
        <p14:creationId xmlns:p14="http://schemas.microsoft.com/office/powerpoint/2010/main" val="26595455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What Degree is Right for You?</a:t>
            </a:r>
            <a:endParaRPr lang="en-US" dirty="0"/>
          </a:p>
        </p:txBody>
      </p:sp>
      <p:sp>
        <p:nvSpPr>
          <p:cNvPr id="3" name="Content Placeholder 2"/>
          <p:cNvSpPr>
            <a:spLocks noGrp="1"/>
          </p:cNvSpPr>
          <p:nvPr>
            <p:ph idx="1"/>
          </p:nvPr>
        </p:nvSpPr>
        <p:spPr>
          <a:xfrm>
            <a:off x="2081212" y="2256119"/>
            <a:ext cx="8946541" cy="4195481"/>
          </a:xfrm>
        </p:spPr>
        <p:txBody>
          <a:bodyPr>
            <a:normAutofit/>
          </a:bodyPr>
          <a:lstStyle/>
          <a:p>
            <a:pPr marL="457200" indent="-457200">
              <a:buAutoNum type="arabicPeriod"/>
            </a:pPr>
            <a:r>
              <a:rPr lang="en-US" sz="2800" b="1" dirty="0" smtClean="0"/>
              <a:t>What’s your favorite subject in school?</a:t>
            </a:r>
          </a:p>
          <a:p>
            <a:pPr lvl="1" indent="-342900">
              <a:buAutoNum type="alphaLcParenR"/>
            </a:pPr>
            <a:r>
              <a:rPr lang="en-US" sz="2400" dirty="0" smtClean="0"/>
              <a:t>Music or Drama</a:t>
            </a:r>
          </a:p>
          <a:p>
            <a:pPr lvl="1" indent="-342900">
              <a:buAutoNum type="alphaLcParenR"/>
            </a:pPr>
            <a:r>
              <a:rPr lang="en-US" sz="2400" dirty="0" smtClean="0"/>
              <a:t>Political Science or History</a:t>
            </a:r>
          </a:p>
          <a:p>
            <a:pPr lvl="1" indent="-342900">
              <a:buAutoNum type="alphaLcParenR"/>
            </a:pPr>
            <a:r>
              <a:rPr lang="en-US" sz="2400" dirty="0" smtClean="0"/>
              <a:t>Economics or Speech</a:t>
            </a:r>
          </a:p>
          <a:p>
            <a:pPr lvl="1" indent="-342900">
              <a:buAutoNum type="alphaLcParenR"/>
            </a:pPr>
            <a:r>
              <a:rPr lang="en-US" sz="2400" dirty="0" smtClean="0"/>
              <a:t>Wood Shop or Art</a:t>
            </a:r>
          </a:p>
          <a:p>
            <a:pPr lvl="1" indent="-342900">
              <a:buAutoNum type="alphaLcParenR"/>
            </a:pPr>
            <a:r>
              <a:rPr lang="en-US" sz="2400" dirty="0" smtClean="0"/>
              <a:t>Anything math – or science-related</a:t>
            </a:r>
          </a:p>
          <a:p>
            <a:pPr lvl="1" indent="-342900">
              <a:buAutoNum type="alphaLcParenR"/>
            </a:pPr>
            <a:r>
              <a:rPr lang="en-US" sz="2400" dirty="0" smtClean="0"/>
              <a:t>Biology or Health</a:t>
            </a:r>
          </a:p>
          <a:p>
            <a:pPr lvl="1" indent="-342900">
              <a:buAutoNum type="alphaLcParenR"/>
            </a:pPr>
            <a:r>
              <a:rPr lang="en-US" sz="2400" dirty="0" smtClean="0"/>
              <a:t>P.E. or high school sports </a:t>
            </a:r>
          </a:p>
          <a:p>
            <a:pPr marL="0" indent="0">
              <a:buNone/>
            </a:pPr>
            <a:endParaRPr lang="en-US" dirty="0"/>
          </a:p>
        </p:txBody>
      </p:sp>
      <p:sp>
        <p:nvSpPr>
          <p:cNvPr id="4" name="Rectangle 3"/>
          <p:cNvSpPr/>
          <p:nvPr/>
        </p:nvSpPr>
        <p:spPr>
          <a:xfrm>
            <a:off x="646111" y="1530082"/>
            <a:ext cx="10381642" cy="400110"/>
          </a:xfrm>
          <a:prstGeom prst="rect">
            <a:avLst/>
          </a:prstGeom>
        </p:spPr>
        <p:txBody>
          <a:bodyPr wrap="square">
            <a:spAutoFit/>
          </a:bodyPr>
          <a:lstStyle/>
          <a:p>
            <a:r>
              <a:rPr lang="en-US" sz="2000" b="1" dirty="0"/>
              <a:t>Write the letter of your best answer.  You can include your second choice also.</a:t>
            </a:r>
          </a:p>
        </p:txBody>
      </p:sp>
      <p:pic>
        <p:nvPicPr>
          <p:cNvPr id="5" name="Picture 4"/>
          <p:cNvPicPr>
            <a:picLocks noChangeAspect="1"/>
          </p:cNvPicPr>
          <p:nvPr/>
        </p:nvPicPr>
        <p:blipFill>
          <a:blip r:embed="rId4"/>
          <a:stretch>
            <a:fillRect/>
          </a:stretch>
        </p:blipFill>
        <p:spPr>
          <a:xfrm>
            <a:off x="9418112" y="3348681"/>
            <a:ext cx="1887279" cy="2645719"/>
          </a:xfrm>
          <a:prstGeom prst="rect">
            <a:avLst/>
          </a:prstGeom>
        </p:spPr>
      </p:pic>
    </p:spTree>
    <p:extLst>
      <p:ext uri="{BB962C8B-B14F-4D97-AF65-F5344CB8AC3E}">
        <p14:creationId xmlns:p14="http://schemas.microsoft.com/office/powerpoint/2010/main" val="1235282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What Degree is Right for You?</a:t>
            </a:r>
            <a:endParaRPr lang="en-US" dirty="0"/>
          </a:p>
        </p:txBody>
      </p:sp>
      <p:sp>
        <p:nvSpPr>
          <p:cNvPr id="3" name="Content Placeholder 2"/>
          <p:cNvSpPr>
            <a:spLocks noGrp="1"/>
          </p:cNvSpPr>
          <p:nvPr>
            <p:ph idx="1"/>
          </p:nvPr>
        </p:nvSpPr>
        <p:spPr>
          <a:xfrm>
            <a:off x="1198606" y="2256119"/>
            <a:ext cx="9829148" cy="4195481"/>
          </a:xfrm>
        </p:spPr>
        <p:txBody>
          <a:bodyPr>
            <a:normAutofit fontScale="92500" lnSpcReduction="10000"/>
          </a:bodyPr>
          <a:lstStyle/>
          <a:p>
            <a:pPr marL="0" indent="0">
              <a:buNone/>
            </a:pPr>
            <a:r>
              <a:rPr lang="en-US" sz="2800" dirty="0" smtClean="0">
                <a:solidFill>
                  <a:schemeClr val="accent5">
                    <a:lumMod val="60000"/>
                    <a:lumOff val="40000"/>
                  </a:schemeClr>
                </a:solidFill>
              </a:rPr>
              <a:t>2.</a:t>
            </a:r>
            <a:r>
              <a:rPr lang="en-US" sz="2800" dirty="0" smtClean="0">
                <a:solidFill>
                  <a:schemeClr val="accent5"/>
                </a:solidFill>
              </a:rPr>
              <a:t>  </a:t>
            </a:r>
            <a:r>
              <a:rPr lang="en-US" sz="2800" b="1" dirty="0" smtClean="0"/>
              <a:t>Which statement best describes you?</a:t>
            </a:r>
          </a:p>
          <a:p>
            <a:pPr lvl="1" indent="-342900">
              <a:buAutoNum type="alphaLcParenR"/>
            </a:pPr>
            <a:r>
              <a:rPr lang="en-US" sz="2400" dirty="0" smtClean="0"/>
              <a:t>You love being the center of attention.</a:t>
            </a:r>
          </a:p>
          <a:p>
            <a:pPr lvl="1" indent="-342900">
              <a:buAutoNum type="alphaLcParenR"/>
            </a:pPr>
            <a:r>
              <a:rPr lang="en-US" sz="2400" dirty="0" smtClean="0"/>
              <a:t>You like participating in all the extracurricular activities you can.</a:t>
            </a:r>
          </a:p>
          <a:p>
            <a:pPr lvl="1" indent="-342900">
              <a:buAutoNum type="alphaLcParenR"/>
            </a:pPr>
            <a:r>
              <a:rPr lang="en-US" sz="2400" dirty="0" smtClean="0"/>
              <a:t>You have a lot of hobbies and interests.</a:t>
            </a:r>
          </a:p>
          <a:p>
            <a:pPr lvl="1" indent="-342900">
              <a:buAutoNum type="alphaLcParenR"/>
            </a:pPr>
            <a:r>
              <a:rPr lang="en-US" sz="2400" dirty="0" smtClean="0"/>
              <a:t> you love making or fixing things – then showing them off.</a:t>
            </a:r>
          </a:p>
          <a:p>
            <a:pPr lvl="1" indent="-342900">
              <a:buAutoNum type="alphaLcParenR"/>
            </a:pPr>
            <a:r>
              <a:rPr lang="en-US" sz="2400" dirty="0" smtClean="0"/>
              <a:t>You have to have the latest gadgets as soon as they’re released.</a:t>
            </a:r>
          </a:p>
          <a:p>
            <a:pPr lvl="1" indent="-342900">
              <a:buAutoNum type="alphaLcParenR"/>
            </a:pPr>
            <a:r>
              <a:rPr lang="en-US" sz="2400" dirty="0" smtClean="0"/>
              <a:t>You enjoy volunteering, helping those in need and taking care of your siblings when they're sick.</a:t>
            </a:r>
          </a:p>
          <a:p>
            <a:pPr lvl="1" indent="-342900">
              <a:buAutoNum type="alphaLcParenR"/>
            </a:pPr>
            <a:r>
              <a:rPr lang="en-US" sz="2400" dirty="0" smtClean="0"/>
              <a:t>You love to be active and seek recreation and/o9r athletic activities often. </a:t>
            </a:r>
          </a:p>
          <a:p>
            <a:pPr marL="0" indent="0">
              <a:buNone/>
            </a:pPr>
            <a:endParaRPr lang="en-US" dirty="0"/>
          </a:p>
        </p:txBody>
      </p:sp>
      <p:sp>
        <p:nvSpPr>
          <p:cNvPr id="4" name="Rectangle 3"/>
          <p:cNvSpPr/>
          <p:nvPr/>
        </p:nvSpPr>
        <p:spPr>
          <a:xfrm>
            <a:off x="646111" y="1530082"/>
            <a:ext cx="10381642" cy="400110"/>
          </a:xfrm>
          <a:prstGeom prst="rect">
            <a:avLst/>
          </a:prstGeom>
        </p:spPr>
        <p:txBody>
          <a:bodyPr wrap="square">
            <a:spAutoFit/>
          </a:bodyPr>
          <a:lstStyle/>
          <a:p>
            <a:r>
              <a:rPr lang="en-US" sz="2000" b="1" dirty="0"/>
              <a:t>Write the letter of your best answer.  You can include your second choice also.</a:t>
            </a:r>
          </a:p>
        </p:txBody>
      </p:sp>
    </p:spTree>
    <p:extLst>
      <p:ext uri="{BB962C8B-B14F-4D97-AF65-F5344CB8AC3E}">
        <p14:creationId xmlns:p14="http://schemas.microsoft.com/office/powerpoint/2010/main" val="1936190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What Degree is Right for You?</a:t>
            </a:r>
            <a:endParaRPr lang="en-US" dirty="0"/>
          </a:p>
        </p:txBody>
      </p:sp>
      <p:sp>
        <p:nvSpPr>
          <p:cNvPr id="3" name="Content Placeholder 2"/>
          <p:cNvSpPr>
            <a:spLocks noGrp="1"/>
          </p:cNvSpPr>
          <p:nvPr>
            <p:ph idx="1"/>
          </p:nvPr>
        </p:nvSpPr>
        <p:spPr>
          <a:xfrm>
            <a:off x="1333500" y="2306919"/>
            <a:ext cx="9897453" cy="4195481"/>
          </a:xfrm>
        </p:spPr>
        <p:txBody>
          <a:bodyPr>
            <a:normAutofit fontScale="92500"/>
          </a:bodyPr>
          <a:lstStyle/>
          <a:p>
            <a:pPr marL="0" indent="0">
              <a:buNone/>
            </a:pPr>
            <a:r>
              <a:rPr lang="en-US" sz="2800" dirty="0">
                <a:solidFill>
                  <a:schemeClr val="accent5">
                    <a:lumMod val="60000"/>
                    <a:lumOff val="40000"/>
                  </a:schemeClr>
                </a:solidFill>
              </a:rPr>
              <a:t>3</a:t>
            </a:r>
            <a:r>
              <a:rPr lang="en-US" sz="2800" dirty="0" smtClean="0">
                <a:solidFill>
                  <a:schemeClr val="accent5">
                    <a:lumMod val="60000"/>
                    <a:lumOff val="40000"/>
                  </a:schemeClr>
                </a:solidFill>
              </a:rPr>
              <a:t>.</a:t>
            </a:r>
            <a:r>
              <a:rPr lang="en-US" sz="2800" dirty="0" smtClean="0">
                <a:solidFill>
                  <a:schemeClr val="accent5"/>
                </a:solidFill>
              </a:rPr>
              <a:t>  </a:t>
            </a:r>
            <a:r>
              <a:rPr lang="en-US" sz="2800" b="1" dirty="0" smtClean="0"/>
              <a:t>How do you plan to spend your next summer vacation?</a:t>
            </a:r>
          </a:p>
          <a:p>
            <a:pPr lvl="1" indent="-342900">
              <a:buAutoNum type="alphaLcParenR"/>
            </a:pPr>
            <a:r>
              <a:rPr lang="en-US" sz="2400" dirty="0" smtClean="0"/>
              <a:t>I’ll be performing at the community theater.</a:t>
            </a:r>
          </a:p>
          <a:p>
            <a:pPr lvl="1" indent="-342900">
              <a:buAutoNum type="alphaLcParenR"/>
            </a:pPr>
            <a:r>
              <a:rPr lang="en-US" sz="2400" dirty="0" smtClean="0"/>
              <a:t>I’ll be campaigning for a local politician.</a:t>
            </a:r>
          </a:p>
          <a:p>
            <a:pPr lvl="1" indent="-342900">
              <a:buAutoNum type="alphaLcParenR"/>
            </a:pPr>
            <a:r>
              <a:rPr lang="en-US" sz="2400" dirty="0" smtClean="0"/>
              <a:t>I’ll work part-time and read everything on my summer reading list.</a:t>
            </a:r>
          </a:p>
          <a:p>
            <a:pPr lvl="1" indent="-342900">
              <a:buAutoNum type="alphaLcParenR"/>
            </a:pPr>
            <a:r>
              <a:rPr lang="en-US" sz="2400" dirty="0" smtClean="0"/>
              <a:t>I’ll be helping my dad restore the old car in the driveway.</a:t>
            </a:r>
          </a:p>
          <a:p>
            <a:pPr lvl="1" indent="-342900">
              <a:buAutoNum type="alphaLcParenR"/>
            </a:pPr>
            <a:r>
              <a:rPr lang="en-US" sz="2400" dirty="0" smtClean="0"/>
              <a:t>I’ll be blogging and building up my Twitter followers.</a:t>
            </a:r>
          </a:p>
          <a:p>
            <a:pPr lvl="1" indent="-342900">
              <a:buAutoNum type="alphaLcParenR"/>
            </a:pPr>
            <a:r>
              <a:rPr lang="en-US" sz="2400" dirty="0" smtClean="0"/>
              <a:t>I’ll be volunteering with a local nonprofit or going on a mission trip.</a:t>
            </a:r>
          </a:p>
          <a:p>
            <a:pPr lvl="1" indent="-342900">
              <a:buAutoNum type="alphaLcParenR"/>
            </a:pPr>
            <a:r>
              <a:rPr lang="en-US" sz="2400" dirty="0" smtClean="0"/>
              <a:t>I’ll be playing sports, swimming and staying active.</a:t>
            </a:r>
          </a:p>
          <a:p>
            <a:pPr marL="400050" lvl="1" indent="0">
              <a:buNone/>
            </a:pPr>
            <a:endParaRPr lang="en-US" sz="2400" dirty="0" smtClean="0"/>
          </a:p>
        </p:txBody>
      </p:sp>
      <p:sp>
        <p:nvSpPr>
          <p:cNvPr id="4" name="Rectangle 3"/>
          <p:cNvSpPr/>
          <p:nvPr/>
        </p:nvSpPr>
        <p:spPr>
          <a:xfrm>
            <a:off x="646111" y="1530082"/>
            <a:ext cx="10381642" cy="400110"/>
          </a:xfrm>
          <a:prstGeom prst="rect">
            <a:avLst/>
          </a:prstGeom>
        </p:spPr>
        <p:txBody>
          <a:bodyPr wrap="square">
            <a:spAutoFit/>
          </a:bodyPr>
          <a:lstStyle/>
          <a:p>
            <a:r>
              <a:rPr lang="en-US" sz="2000" b="1" dirty="0"/>
              <a:t>Write the letter of your best answer.  You can include your second choice also.</a:t>
            </a:r>
          </a:p>
        </p:txBody>
      </p:sp>
    </p:spTree>
    <p:extLst>
      <p:ext uri="{BB962C8B-B14F-4D97-AF65-F5344CB8AC3E}">
        <p14:creationId xmlns:p14="http://schemas.microsoft.com/office/powerpoint/2010/main" val="22836353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What Degree is Right for You?</a:t>
            </a:r>
            <a:endParaRPr lang="en-US" dirty="0"/>
          </a:p>
        </p:txBody>
      </p:sp>
      <p:sp>
        <p:nvSpPr>
          <p:cNvPr id="3" name="Content Placeholder 2"/>
          <p:cNvSpPr>
            <a:spLocks noGrp="1"/>
          </p:cNvSpPr>
          <p:nvPr>
            <p:ph idx="1"/>
          </p:nvPr>
        </p:nvSpPr>
        <p:spPr>
          <a:xfrm>
            <a:off x="1333500" y="2306919"/>
            <a:ext cx="9897453" cy="4195481"/>
          </a:xfrm>
        </p:spPr>
        <p:txBody>
          <a:bodyPr>
            <a:normAutofit/>
          </a:bodyPr>
          <a:lstStyle/>
          <a:p>
            <a:pPr marL="0" indent="0">
              <a:buNone/>
            </a:pPr>
            <a:r>
              <a:rPr lang="en-US" sz="2800" dirty="0" smtClean="0">
                <a:solidFill>
                  <a:schemeClr val="accent5">
                    <a:lumMod val="60000"/>
                    <a:lumOff val="40000"/>
                  </a:schemeClr>
                </a:solidFill>
              </a:rPr>
              <a:t>4.</a:t>
            </a:r>
            <a:r>
              <a:rPr lang="en-US" sz="2800" dirty="0" smtClean="0">
                <a:solidFill>
                  <a:schemeClr val="accent5"/>
                </a:solidFill>
              </a:rPr>
              <a:t>  </a:t>
            </a:r>
            <a:r>
              <a:rPr lang="en-US" sz="2800" b="1" dirty="0" smtClean="0"/>
              <a:t>Who do you admire most?</a:t>
            </a:r>
          </a:p>
          <a:p>
            <a:pPr lvl="1" indent="-342900">
              <a:buAutoNum type="alphaLcParenR"/>
            </a:pPr>
            <a:r>
              <a:rPr lang="en-US" sz="2400" dirty="0" smtClean="0"/>
              <a:t>Justin </a:t>
            </a:r>
            <a:r>
              <a:rPr lang="en-US" sz="2400" dirty="0" err="1" smtClean="0"/>
              <a:t>Beiber</a:t>
            </a:r>
            <a:endParaRPr lang="en-US" sz="2400" dirty="0" smtClean="0"/>
          </a:p>
          <a:p>
            <a:pPr lvl="1" indent="-342900">
              <a:buAutoNum type="alphaLcParenR"/>
            </a:pPr>
            <a:r>
              <a:rPr lang="en-US" sz="2400" dirty="0" smtClean="0"/>
              <a:t>Barack Obama</a:t>
            </a:r>
          </a:p>
          <a:p>
            <a:pPr lvl="1" indent="-342900">
              <a:buAutoNum type="alphaLcParenR"/>
            </a:pPr>
            <a:r>
              <a:rPr lang="en-US" sz="2400" dirty="0" smtClean="0"/>
              <a:t>Oprah Winfrey </a:t>
            </a:r>
          </a:p>
          <a:p>
            <a:pPr lvl="1" indent="-342900">
              <a:buAutoNum type="alphaLcParenR"/>
            </a:pPr>
            <a:r>
              <a:rPr lang="en-US" sz="2400" dirty="0" smtClean="0"/>
              <a:t>Your parents </a:t>
            </a:r>
          </a:p>
          <a:p>
            <a:pPr lvl="1" indent="-342900">
              <a:buAutoNum type="alphaLcParenR"/>
            </a:pPr>
            <a:r>
              <a:rPr lang="en-US" sz="2400" dirty="0" smtClean="0"/>
              <a:t>Bill Gates </a:t>
            </a:r>
          </a:p>
          <a:p>
            <a:pPr lvl="1" indent="-342900">
              <a:buAutoNum type="alphaLcParenR"/>
            </a:pPr>
            <a:r>
              <a:rPr lang="en-US" sz="2400" dirty="0" smtClean="0"/>
              <a:t>Mother Teresa</a:t>
            </a:r>
          </a:p>
          <a:p>
            <a:pPr lvl="1" indent="-342900">
              <a:buAutoNum type="alphaLcParenR"/>
            </a:pPr>
            <a:r>
              <a:rPr lang="en-US" sz="2400" dirty="0" smtClean="0"/>
              <a:t>Michael Phelps </a:t>
            </a:r>
          </a:p>
          <a:p>
            <a:pPr marL="400050" lvl="1" indent="0">
              <a:buNone/>
            </a:pPr>
            <a:endParaRPr lang="en-US" sz="2400" dirty="0" smtClean="0"/>
          </a:p>
        </p:txBody>
      </p:sp>
      <p:sp>
        <p:nvSpPr>
          <p:cNvPr id="4" name="Rectangle 3"/>
          <p:cNvSpPr/>
          <p:nvPr/>
        </p:nvSpPr>
        <p:spPr>
          <a:xfrm>
            <a:off x="646111" y="1530082"/>
            <a:ext cx="10381642" cy="400110"/>
          </a:xfrm>
          <a:prstGeom prst="rect">
            <a:avLst/>
          </a:prstGeom>
        </p:spPr>
        <p:txBody>
          <a:bodyPr wrap="square">
            <a:spAutoFit/>
          </a:bodyPr>
          <a:lstStyle/>
          <a:p>
            <a:r>
              <a:rPr lang="en-US" sz="2000" b="1" dirty="0"/>
              <a:t>Write the letter of your best answer.  You can include your second choice also.</a:t>
            </a:r>
          </a:p>
        </p:txBody>
      </p:sp>
    </p:spTree>
    <p:extLst>
      <p:ext uri="{BB962C8B-B14F-4D97-AF65-F5344CB8AC3E}">
        <p14:creationId xmlns:p14="http://schemas.microsoft.com/office/powerpoint/2010/main" val="3476856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What’s an Education Really Worth</a:t>
            </a:r>
            <a:endParaRPr lang="en-US" dirty="0"/>
          </a:p>
        </p:txBody>
      </p:sp>
      <p:grpSp>
        <p:nvGrpSpPr>
          <p:cNvPr id="17" name="Group 16"/>
          <p:cNvGrpSpPr/>
          <p:nvPr/>
        </p:nvGrpSpPr>
        <p:grpSpPr>
          <a:xfrm>
            <a:off x="1959764" y="1616075"/>
            <a:ext cx="7899403" cy="4349155"/>
            <a:chOff x="1959764" y="1616075"/>
            <a:chExt cx="7899403" cy="4349155"/>
          </a:xfrm>
        </p:grpSpPr>
        <p:grpSp>
          <p:nvGrpSpPr>
            <p:cNvPr id="15" name="Group 14"/>
            <p:cNvGrpSpPr/>
            <p:nvPr/>
          </p:nvGrpSpPr>
          <p:grpSpPr>
            <a:xfrm>
              <a:off x="1994691" y="1616075"/>
              <a:ext cx="7686675" cy="3295650"/>
              <a:chOff x="1065212" y="1603375"/>
              <a:chExt cx="7686675" cy="3295650"/>
            </a:xfrm>
          </p:grpSpPr>
          <p:pic>
            <p:nvPicPr>
              <p:cNvPr id="7" name="Picture 6"/>
              <p:cNvPicPr>
                <a:picLocks noChangeAspect="1"/>
              </p:cNvPicPr>
              <p:nvPr/>
            </p:nvPicPr>
            <p:blipFill>
              <a:blip r:embed="rId4"/>
              <a:stretch>
                <a:fillRect/>
              </a:stretch>
            </p:blipFill>
            <p:spPr>
              <a:xfrm>
                <a:off x="1065212" y="3470275"/>
                <a:ext cx="3914775" cy="1428750"/>
              </a:xfrm>
              <a:prstGeom prst="rect">
                <a:avLst/>
              </a:prstGeom>
            </p:spPr>
          </p:pic>
          <p:pic>
            <p:nvPicPr>
              <p:cNvPr id="8" name="Picture 7"/>
              <p:cNvPicPr>
                <a:picLocks noChangeAspect="1"/>
              </p:cNvPicPr>
              <p:nvPr/>
            </p:nvPicPr>
            <p:blipFill>
              <a:blip r:embed="rId5"/>
              <a:stretch>
                <a:fillRect/>
              </a:stretch>
            </p:blipFill>
            <p:spPr>
              <a:xfrm>
                <a:off x="4979987" y="1603375"/>
                <a:ext cx="3771900" cy="3295650"/>
              </a:xfrm>
              <a:prstGeom prst="rect">
                <a:avLst/>
              </a:prstGeom>
            </p:spPr>
          </p:pic>
        </p:grpSp>
        <p:grpSp>
          <p:nvGrpSpPr>
            <p:cNvPr id="16" name="Group 15"/>
            <p:cNvGrpSpPr/>
            <p:nvPr/>
          </p:nvGrpSpPr>
          <p:grpSpPr>
            <a:xfrm>
              <a:off x="1959764" y="5029200"/>
              <a:ext cx="7899403" cy="936030"/>
              <a:chOff x="1015998" y="5080000"/>
              <a:chExt cx="7899403" cy="936030"/>
            </a:xfrm>
          </p:grpSpPr>
          <p:sp>
            <p:nvSpPr>
              <p:cNvPr id="10" name="TextBox 9"/>
              <p:cNvSpPr txBox="1"/>
              <p:nvPr/>
            </p:nvSpPr>
            <p:spPr>
              <a:xfrm>
                <a:off x="1015998" y="5105400"/>
                <a:ext cx="1957387" cy="646331"/>
              </a:xfrm>
              <a:prstGeom prst="rect">
                <a:avLst/>
              </a:prstGeom>
              <a:noFill/>
            </p:spPr>
            <p:txBody>
              <a:bodyPr wrap="square" rtlCol="0">
                <a:spAutoFit/>
              </a:bodyPr>
              <a:lstStyle/>
              <a:p>
                <a:r>
                  <a:rPr lang="en-US" dirty="0" smtClean="0"/>
                  <a:t>High School Graduate/GED</a:t>
                </a:r>
                <a:endParaRPr lang="en-US" dirty="0"/>
              </a:p>
            </p:txBody>
          </p:sp>
          <p:sp>
            <p:nvSpPr>
              <p:cNvPr id="11" name="TextBox 10"/>
              <p:cNvSpPr txBox="1"/>
              <p:nvPr/>
            </p:nvSpPr>
            <p:spPr>
              <a:xfrm>
                <a:off x="3236912" y="5092700"/>
                <a:ext cx="1957387" cy="923330"/>
              </a:xfrm>
              <a:prstGeom prst="rect">
                <a:avLst/>
              </a:prstGeom>
              <a:noFill/>
            </p:spPr>
            <p:txBody>
              <a:bodyPr wrap="square" rtlCol="0">
                <a:spAutoFit/>
              </a:bodyPr>
              <a:lstStyle/>
              <a:p>
                <a:r>
                  <a:rPr lang="en-US" dirty="0" smtClean="0"/>
                  <a:t>Some College/ Professional Training </a:t>
                </a:r>
                <a:endParaRPr lang="en-US" dirty="0"/>
              </a:p>
            </p:txBody>
          </p:sp>
          <p:sp>
            <p:nvSpPr>
              <p:cNvPr id="13" name="TextBox 12"/>
              <p:cNvSpPr txBox="1"/>
              <p:nvPr/>
            </p:nvSpPr>
            <p:spPr>
              <a:xfrm>
                <a:off x="5381626" y="5092700"/>
                <a:ext cx="1957387" cy="646331"/>
              </a:xfrm>
              <a:prstGeom prst="rect">
                <a:avLst/>
              </a:prstGeom>
              <a:noFill/>
            </p:spPr>
            <p:txBody>
              <a:bodyPr wrap="square" rtlCol="0">
                <a:spAutoFit/>
              </a:bodyPr>
              <a:lstStyle/>
              <a:p>
                <a:r>
                  <a:rPr lang="en-US" dirty="0" smtClean="0"/>
                  <a:t>Bachelor’s Degree</a:t>
                </a:r>
                <a:endParaRPr lang="en-US" dirty="0"/>
              </a:p>
            </p:txBody>
          </p:sp>
          <p:sp>
            <p:nvSpPr>
              <p:cNvPr id="14" name="TextBox 13"/>
              <p:cNvSpPr txBox="1"/>
              <p:nvPr/>
            </p:nvSpPr>
            <p:spPr>
              <a:xfrm>
                <a:off x="7339013" y="5080000"/>
                <a:ext cx="1576388" cy="646331"/>
              </a:xfrm>
              <a:prstGeom prst="rect">
                <a:avLst/>
              </a:prstGeom>
              <a:noFill/>
            </p:spPr>
            <p:txBody>
              <a:bodyPr wrap="square" rtlCol="0">
                <a:spAutoFit/>
              </a:bodyPr>
              <a:lstStyle/>
              <a:p>
                <a:r>
                  <a:rPr lang="en-US" dirty="0" smtClean="0"/>
                  <a:t>Graduate School</a:t>
                </a:r>
                <a:endParaRPr lang="en-US" dirty="0"/>
              </a:p>
            </p:txBody>
          </p:sp>
        </p:grpSp>
      </p:grpSp>
    </p:spTree>
    <p:extLst>
      <p:ext uri="{BB962C8B-B14F-4D97-AF65-F5344CB8AC3E}">
        <p14:creationId xmlns:p14="http://schemas.microsoft.com/office/powerpoint/2010/main" val="22564637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What Degree is Right for You?</a:t>
            </a:r>
            <a:endParaRPr lang="en-US" dirty="0"/>
          </a:p>
        </p:txBody>
      </p:sp>
      <p:sp>
        <p:nvSpPr>
          <p:cNvPr id="3" name="Content Placeholder 2"/>
          <p:cNvSpPr>
            <a:spLocks noGrp="1"/>
          </p:cNvSpPr>
          <p:nvPr>
            <p:ph idx="1"/>
          </p:nvPr>
        </p:nvSpPr>
        <p:spPr>
          <a:xfrm>
            <a:off x="1333500" y="2306919"/>
            <a:ext cx="9897453" cy="4195481"/>
          </a:xfrm>
        </p:spPr>
        <p:txBody>
          <a:bodyPr>
            <a:normAutofit/>
          </a:bodyPr>
          <a:lstStyle/>
          <a:p>
            <a:pPr marL="0" indent="0">
              <a:buNone/>
            </a:pPr>
            <a:r>
              <a:rPr lang="en-US" sz="2800" dirty="0">
                <a:solidFill>
                  <a:schemeClr val="accent5">
                    <a:lumMod val="60000"/>
                    <a:lumOff val="40000"/>
                  </a:schemeClr>
                </a:solidFill>
              </a:rPr>
              <a:t>5</a:t>
            </a:r>
            <a:r>
              <a:rPr lang="en-US" sz="2800" dirty="0" smtClean="0">
                <a:solidFill>
                  <a:schemeClr val="accent5">
                    <a:lumMod val="60000"/>
                    <a:lumOff val="40000"/>
                  </a:schemeClr>
                </a:solidFill>
              </a:rPr>
              <a:t>.</a:t>
            </a:r>
            <a:r>
              <a:rPr lang="en-US" sz="2800" dirty="0" smtClean="0">
                <a:solidFill>
                  <a:schemeClr val="accent5"/>
                </a:solidFill>
              </a:rPr>
              <a:t>  </a:t>
            </a:r>
            <a:r>
              <a:rPr lang="en-US" sz="2800" b="1" dirty="0" smtClean="0"/>
              <a:t>Your dream job is to…</a:t>
            </a:r>
          </a:p>
          <a:p>
            <a:pPr lvl="1" indent="-342900">
              <a:buAutoNum type="alphaLcParenR"/>
            </a:pPr>
            <a:r>
              <a:rPr lang="en-US" sz="2400" dirty="0" smtClean="0"/>
              <a:t>Be a celebrity</a:t>
            </a:r>
          </a:p>
          <a:p>
            <a:pPr lvl="1" indent="-342900">
              <a:buAutoNum type="alphaLcParenR"/>
            </a:pPr>
            <a:r>
              <a:rPr lang="en-US" sz="2400" dirty="0" smtClean="0"/>
              <a:t>Make a difference in the world.</a:t>
            </a:r>
          </a:p>
          <a:p>
            <a:pPr lvl="1" indent="-342900">
              <a:buAutoNum type="alphaLcParenR"/>
            </a:pPr>
            <a:r>
              <a:rPr lang="en-US" sz="2400" dirty="0" smtClean="0"/>
              <a:t>Own your own business. </a:t>
            </a:r>
          </a:p>
          <a:p>
            <a:pPr lvl="1" indent="-342900">
              <a:buAutoNum type="alphaLcParenR"/>
            </a:pPr>
            <a:r>
              <a:rPr lang="en-US" sz="2400" dirty="0" smtClean="0"/>
              <a:t>Create things. </a:t>
            </a:r>
          </a:p>
          <a:p>
            <a:pPr lvl="1" indent="-342900">
              <a:buAutoNum type="alphaLcParenR"/>
            </a:pPr>
            <a:r>
              <a:rPr lang="en-US" sz="2400" dirty="0" smtClean="0"/>
              <a:t>Invent new gadgets.</a:t>
            </a:r>
          </a:p>
          <a:p>
            <a:pPr lvl="1" indent="-342900">
              <a:buAutoNum type="alphaLcParenR"/>
            </a:pPr>
            <a:r>
              <a:rPr lang="en-US" sz="2400" dirty="0" smtClean="0"/>
              <a:t>Heal people and serve others.</a:t>
            </a:r>
          </a:p>
          <a:p>
            <a:pPr lvl="1" indent="-342900">
              <a:buAutoNum type="alphaLcParenR"/>
            </a:pPr>
            <a:r>
              <a:rPr lang="en-US" sz="2400" i="1" dirty="0" smtClean="0"/>
              <a:t>Not</a:t>
            </a:r>
            <a:r>
              <a:rPr lang="en-US" sz="2400" dirty="0" smtClean="0"/>
              <a:t> be stuck behind a desk all day. </a:t>
            </a:r>
          </a:p>
          <a:p>
            <a:pPr marL="400050" lvl="1" indent="0">
              <a:buNone/>
            </a:pPr>
            <a:endParaRPr lang="en-US" sz="2400" dirty="0" smtClean="0"/>
          </a:p>
        </p:txBody>
      </p:sp>
      <p:sp>
        <p:nvSpPr>
          <p:cNvPr id="4" name="Rectangle 3"/>
          <p:cNvSpPr/>
          <p:nvPr/>
        </p:nvSpPr>
        <p:spPr>
          <a:xfrm>
            <a:off x="646111" y="1530082"/>
            <a:ext cx="10381642" cy="400110"/>
          </a:xfrm>
          <a:prstGeom prst="rect">
            <a:avLst/>
          </a:prstGeom>
        </p:spPr>
        <p:txBody>
          <a:bodyPr wrap="square">
            <a:spAutoFit/>
          </a:bodyPr>
          <a:lstStyle/>
          <a:p>
            <a:r>
              <a:rPr lang="en-US" sz="2000" b="1" dirty="0"/>
              <a:t>Write the letter of your best answer.  You can include your second choice also.</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7611" y="3490259"/>
            <a:ext cx="1625600" cy="1828800"/>
          </a:xfrm>
          <a:prstGeom prst="rect">
            <a:avLst/>
          </a:prstGeom>
        </p:spPr>
      </p:pic>
    </p:spTree>
    <p:extLst>
      <p:ext uri="{BB962C8B-B14F-4D97-AF65-F5344CB8AC3E}">
        <p14:creationId xmlns:p14="http://schemas.microsoft.com/office/powerpoint/2010/main" val="20483816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answered mostly A’s:</a:t>
            </a:r>
            <a:endParaRPr lang="en-US" dirty="0"/>
          </a:p>
        </p:txBody>
      </p:sp>
      <p:sp>
        <p:nvSpPr>
          <p:cNvPr id="3" name="Content Placeholder 2"/>
          <p:cNvSpPr>
            <a:spLocks noGrp="1"/>
          </p:cNvSpPr>
          <p:nvPr>
            <p:ph idx="1"/>
          </p:nvPr>
        </p:nvSpPr>
        <p:spPr>
          <a:xfrm>
            <a:off x="1104293" y="1853248"/>
            <a:ext cx="8946541" cy="4195481"/>
          </a:xfrm>
        </p:spPr>
        <p:txBody>
          <a:bodyPr/>
          <a:lstStyle/>
          <a:p>
            <a:pPr marL="0" indent="0">
              <a:buNone/>
            </a:pPr>
            <a:r>
              <a:rPr lang="en-US" dirty="0" smtClean="0"/>
              <a:t>So you want to be the next big star on TV, on the radio, in the movies or on the stage?  Go for it at an Arkansas college or university!</a:t>
            </a:r>
          </a:p>
          <a:p>
            <a:pPr marL="0" indent="0">
              <a:buNone/>
            </a:pPr>
            <a:endParaRPr lang="en-US" dirty="0" smtClean="0"/>
          </a:p>
          <a:p>
            <a:pPr marL="0" indent="0">
              <a:buNone/>
            </a:pPr>
            <a:r>
              <a:rPr lang="en-US" sz="2800" b="1" dirty="0" smtClean="0">
                <a:solidFill>
                  <a:schemeClr val="accent3">
                    <a:lumMod val="75000"/>
                  </a:schemeClr>
                </a:solidFill>
              </a:rPr>
              <a:t>Degrees to consider:</a:t>
            </a:r>
            <a:r>
              <a:rPr lang="en-US" sz="2800" dirty="0" smtClean="0"/>
              <a:t> </a:t>
            </a:r>
            <a:endParaRPr lang="en-US" dirty="0" smtClean="0"/>
          </a:p>
          <a:p>
            <a:r>
              <a:rPr lang="en-US" dirty="0" smtClean="0"/>
              <a:t>Theatre </a:t>
            </a:r>
          </a:p>
          <a:p>
            <a:r>
              <a:rPr lang="en-US" dirty="0" smtClean="0"/>
              <a:t>Radio Broadcasting/TV Production</a:t>
            </a:r>
          </a:p>
          <a:p>
            <a:r>
              <a:rPr lang="en-US" dirty="0" smtClean="0"/>
              <a:t>Music Performance</a:t>
            </a:r>
          </a:p>
          <a:p>
            <a:r>
              <a:rPr lang="en-US" dirty="0" smtClean="0"/>
              <a:t>Broadcast Journalism</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006313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answered mostly B’s:</a:t>
            </a:r>
            <a:endParaRPr lang="en-US" dirty="0"/>
          </a:p>
        </p:txBody>
      </p:sp>
      <p:sp>
        <p:nvSpPr>
          <p:cNvPr id="3" name="Content Placeholder 2"/>
          <p:cNvSpPr>
            <a:spLocks noGrp="1"/>
          </p:cNvSpPr>
          <p:nvPr>
            <p:ph idx="1"/>
          </p:nvPr>
        </p:nvSpPr>
        <p:spPr>
          <a:xfrm>
            <a:off x="646111" y="1606379"/>
            <a:ext cx="9831437" cy="4707924"/>
          </a:xfrm>
        </p:spPr>
        <p:txBody>
          <a:bodyPr>
            <a:normAutofit lnSpcReduction="10000"/>
          </a:bodyPr>
          <a:lstStyle/>
          <a:p>
            <a:pPr marL="0" indent="0">
              <a:buNone/>
            </a:pPr>
            <a:r>
              <a:rPr lang="en-US" dirty="0" smtClean="0"/>
              <a:t>Your goal is to impact change in the world.  Maybe you’ll seek justice in the courtroom, work to protect the environment, create new laws in Washington, D.C., or maybe you’ll keep the nation informed with your news stories.</a:t>
            </a:r>
          </a:p>
          <a:p>
            <a:pPr marL="0" indent="0">
              <a:buNone/>
            </a:pPr>
            <a:endParaRPr lang="en-US" dirty="0" smtClean="0"/>
          </a:p>
          <a:p>
            <a:pPr marL="0" indent="0">
              <a:buNone/>
            </a:pPr>
            <a:r>
              <a:rPr lang="en-US" sz="2800" b="1" dirty="0" smtClean="0">
                <a:solidFill>
                  <a:schemeClr val="accent3">
                    <a:lumMod val="75000"/>
                  </a:schemeClr>
                </a:solidFill>
              </a:rPr>
              <a:t>Degrees to consider:</a:t>
            </a:r>
            <a:r>
              <a:rPr lang="en-US" sz="2800" dirty="0" smtClean="0"/>
              <a:t> </a:t>
            </a:r>
            <a:endParaRPr lang="en-US" dirty="0" smtClean="0"/>
          </a:p>
          <a:p>
            <a:r>
              <a:rPr lang="en-US" dirty="0" smtClean="0"/>
              <a:t>Law</a:t>
            </a:r>
          </a:p>
          <a:p>
            <a:r>
              <a:rPr lang="en-US" dirty="0" smtClean="0"/>
              <a:t>Political Science</a:t>
            </a:r>
            <a:endParaRPr lang="en-US" dirty="0"/>
          </a:p>
          <a:p>
            <a:r>
              <a:rPr lang="en-US" dirty="0" smtClean="0"/>
              <a:t>Journalism</a:t>
            </a:r>
          </a:p>
          <a:p>
            <a:r>
              <a:rPr lang="en-US" dirty="0" smtClean="0"/>
              <a:t>Criminal Justice</a:t>
            </a:r>
          </a:p>
          <a:p>
            <a:r>
              <a:rPr lang="en-US" dirty="0" smtClean="0"/>
              <a:t>Wildlife Management or Ecology</a:t>
            </a:r>
          </a:p>
          <a:p>
            <a:r>
              <a:rPr lang="en-US" dirty="0" smtClean="0"/>
              <a:t>Sociology</a:t>
            </a:r>
          </a:p>
          <a:p>
            <a:r>
              <a:rPr lang="en-US" dirty="0" smtClean="0"/>
              <a:t>Philosophy</a:t>
            </a:r>
          </a:p>
        </p:txBody>
      </p:sp>
    </p:spTree>
    <p:extLst>
      <p:ext uri="{BB962C8B-B14F-4D97-AF65-F5344CB8AC3E}">
        <p14:creationId xmlns:p14="http://schemas.microsoft.com/office/powerpoint/2010/main" val="36025604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answered mostly C’s:</a:t>
            </a:r>
            <a:endParaRPr lang="en-US" dirty="0"/>
          </a:p>
        </p:txBody>
      </p:sp>
      <p:sp>
        <p:nvSpPr>
          <p:cNvPr id="3" name="Content Placeholder 2"/>
          <p:cNvSpPr>
            <a:spLocks noGrp="1"/>
          </p:cNvSpPr>
          <p:nvPr>
            <p:ph idx="1"/>
          </p:nvPr>
        </p:nvSpPr>
        <p:spPr>
          <a:xfrm>
            <a:off x="646111" y="1606379"/>
            <a:ext cx="9831437" cy="4707924"/>
          </a:xfrm>
        </p:spPr>
        <p:txBody>
          <a:bodyPr>
            <a:normAutofit/>
          </a:bodyPr>
          <a:lstStyle/>
          <a:p>
            <a:pPr marL="0" indent="0">
              <a:buNone/>
            </a:pPr>
            <a:r>
              <a:rPr lang="en-US" dirty="0" smtClean="0"/>
              <a:t>Your natural gravitation to the role of leader in group assignments or in student clubs proves you’re on the track for a young businessman or businesswoman – maybe even a future entrepreneur.</a:t>
            </a:r>
          </a:p>
          <a:p>
            <a:pPr marL="0" indent="0">
              <a:buNone/>
            </a:pPr>
            <a:endParaRPr lang="en-US" dirty="0" smtClean="0"/>
          </a:p>
          <a:p>
            <a:pPr marL="0" indent="0">
              <a:buNone/>
            </a:pPr>
            <a:r>
              <a:rPr lang="en-US" sz="2800" b="1" dirty="0" smtClean="0">
                <a:solidFill>
                  <a:schemeClr val="accent3">
                    <a:lumMod val="75000"/>
                  </a:schemeClr>
                </a:solidFill>
              </a:rPr>
              <a:t>Degrees to consider:</a:t>
            </a:r>
            <a:r>
              <a:rPr lang="en-US" sz="2800" dirty="0" smtClean="0"/>
              <a:t> </a:t>
            </a:r>
            <a:endParaRPr lang="en-US" dirty="0" smtClean="0"/>
          </a:p>
          <a:p>
            <a:r>
              <a:rPr lang="en-US" dirty="0" smtClean="0"/>
              <a:t>Business</a:t>
            </a:r>
          </a:p>
          <a:p>
            <a:r>
              <a:rPr lang="en-US" dirty="0" smtClean="0"/>
              <a:t>Accounting </a:t>
            </a:r>
          </a:p>
          <a:p>
            <a:r>
              <a:rPr lang="en-US" dirty="0" smtClean="0"/>
              <a:t>Economics</a:t>
            </a:r>
          </a:p>
          <a:p>
            <a:r>
              <a:rPr lang="en-US" dirty="0" smtClean="0"/>
              <a:t>Public Relations</a:t>
            </a:r>
          </a:p>
          <a:p>
            <a:r>
              <a:rPr lang="en-US" dirty="0" smtClean="0"/>
              <a:t>Marketing </a:t>
            </a:r>
          </a:p>
          <a:p>
            <a:r>
              <a:rPr lang="en-US" dirty="0" smtClean="0"/>
              <a:t>Human Resource Development</a:t>
            </a:r>
          </a:p>
        </p:txBody>
      </p:sp>
    </p:spTree>
    <p:extLst>
      <p:ext uri="{BB962C8B-B14F-4D97-AF65-F5344CB8AC3E}">
        <p14:creationId xmlns:p14="http://schemas.microsoft.com/office/powerpoint/2010/main" val="19391079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answered mostly </a:t>
            </a:r>
            <a:r>
              <a:rPr lang="en-US" dirty="0"/>
              <a:t>D</a:t>
            </a:r>
            <a:r>
              <a:rPr lang="en-US" dirty="0" smtClean="0"/>
              <a:t>’s:</a:t>
            </a:r>
            <a:endParaRPr lang="en-US" dirty="0"/>
          </a:p>
        </p:txBody>
      </p:sp>
      <p:sp>
        <p:nvSpPr>
          <p:cNvPr id="3" name="Content Placeholder 2"/>
          <p:cNvSpPr>
            <a:spLocks noGrp="1"/>
          </p:cNvSpPr>
          <p:nvPr>
            <p:ph idx="1"/>
          </p:nvPr>
        </p:nvSpPr>
        <p:spPr>
          <a:xfrm>
            <a:off x="646111" y="1606379"/>
            <a:ext cx="9831437" cy="4707924"/>
          </a:xfrm>
        </p:spPr>
        <p:txBody>
          <a:bodyPr>
            <a:normAutofit/>
          </a:bodyPr>
          <a:lstStyle/>
          <a:p>
            <a:pPr marL="0" indent="0">
              <a:buNone/>
            </a:pPr>
            <a:r>
              <a:rPr lang="en-US" dirty="0" smtClean="0"/>
              <a:t>You’re a creative type who has a knack for art and design.  Or maybe carpentry or cooking is more you thing.  Either way, you love having something tangible to show off after an assignment – something that truly represents you and your talents.</a:t>
            </a:r>
          </a:p>
          <a:p>
            <a:pPr marL="0" indent="0">
              <a:buNone/>
            </a:pPr>
            <a:endParaRPr lang="en-US" dirty="0" smtClean="0"/>
          </a:p>
          <a:p>
            <a:pPr marL="0" indent="0">
              <a:buNone/>
            </a:pPr>
            <a:r>
              <a:rPr lang="en-US" sz="2800" b="1" dirty="0" smtClean="0">
                <a:solidFill>
                  <a:schemeClr val="accent3">
                    <a:lumMod val="75000"/>
                  </a:schemeClr>
                </a:solidFill>
              </a:rPr>
              <a:t>Degrees to consider:</a:t>
            </a:r>
            <a:r>
              <a:rPr lang="en-US" sz="2800" dirty="0" smtClean="0"/>
              <a:t> </a:t>
            </a:r>
            <a:endParaRPr lang="en-US" dirty="0" smtClean="0"/>
          </a:p>
          <a:p>
            <a:r>
              <a:rPr lang="en-US" dirty="0" smtClean="0"/>
              <a:t>Art</a:t>
            </a:r>
          </a:p>
          <a:p>
            <a:r>
              <a:rPr lang="en-US" dirty="0" smtClean="0"/>
              <a:t>Architecture</a:t>
            </a:r>
          </a:p>
          <a:p>
            <a:r>
              <a:rPr lang="en-US" dirty="0" smtClean="0"/>
              <a:t>Construction Management</a:t>
            </a:r>
          </a:p>
          <a:p>
            <a:r>
              <a:rPr lang="en-US" dirty="0" smtClean="0"/>
              <a:t>Graphic Design</a:t>
            </a:r>
          </a:p>
          <a:p>
            <a:r>
              <a:rPr lang="en-US" dirty="0" smtClean="0"/>
              <a:t>Welding </a:t>
            </a:r>
          </a:p>
          <a:p>
            <a:pPr marL="0" indent="0">
              <a:buNone/>
            </a:pPr>
            <a:endParaRPr lang="en-US" dirty="0" smtClean="0"/>
          </a:p>
        </p:txBody>
      </p:sp>
      <p:sp>
        <p:nvSpPr>
          <p:cNvPr id="5" name="Content Placeholder 2"/>
          <p:cNvSpPr txBox="1">
            <a:spLocks/>
          </p:cNvSpPr>
          <p:nvPr/>
        </p:nvSpPr>
        <p:spPr>
          <a:xfrm>
            <a:off x="5561829" y="3960341"/>
            <a:ext cx="4218332" cy="224092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smtClean="0"/>
              <a:t>Interior Design</a:t>
            </a:r>
          </a:p>
          <a:p>
            <a:r>
              <a:rPr lang="en-US" dirty="0" smtClean="0"/>
              <a:t>Automotive Technology</a:t>
            </a:r>
          </a:p>
          <a:p>
            <a:r>
              <a:rPr lang="en-US" dirty="0" smtClean="0"/>
              <a:t>Culinary Arts</a:t>
            </a:r>
          </a:p>
          <a:p>
            <a:r>
              <a:rPr lang="en-US" dirty="0" smtClean="0"/>
              <a:t>Cosmetology </a:t>
            </a:r>
          </a:p>
        </p:txBody>
      </p:sp>
    </p:spTree>
    <p:extLst>
      <p:ext uri="{BB962C8B-B14F-4D97-AF65-F5344CB8AC3E}">
        <p14:creationId xmlns:p14="http://schemas.microsoft.com/office/powerpoint/2010/main" val="18474797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answered mostly E’s:</a:t>
            </a:r>
            <a:endParaRPr lang="en-US" dirty="0"/>
          </a:p>
        </p:txBody>
      </p:sp>
      <p:sp>
        <p:nvSpPr>
          <p:cNvPr id="3" name="Content Placeholder 2"/>
          <p:cNvSpPr>
            <a:spLocks noGrp="1"/>
          </p:cNvSpPr>
          <p:nvPr>
            <p:ph idx="1"/>
          </p:nvPr>
        </p:nvSpPr>
        <p:spPr>
          <a:xfrm>
            <a:off x="646111" y="1606379"/>
            <a:ext cx="9831437" cy="4707924"/>
          </a:xfrm>
        </p:spPr>
        <p:txBody>
          <a:bodyPr>
            <a:normAutofit lnSpcReduction="10000"/>
          </a:bodyPr>
          <a:lstStyle/>
          <a:p>
            <a:pPr marL="0" indent="0">
              <a:buNone/>
            </a:pPr>
            <a:r>
              <a:rPr lang="en-US" dirty="0" smtClean="0"/>
              <a:t>Do you love dissecting computers or working on cars, or are you fascinated by the inner workings of electronics?  A career in science and technology might suit you.</a:t>
            </a:r>
          </a:p>
          <a:p>
            <a:pPr marL="0" indent="0">
              <a:buNone/>
            </a:pPr>
            <a:endParaRPr lang="en-US" dirty="0" smtClean="0"/>
          </a:p>
          <a:p>
            <a:pPr marL="0" indent="0">
              <a:buNone/>
            </a:pPr>
            <a:r>
              <a:rPr lang="en-US" sz="2800" b="1" dirty="0" smtClean="0">
                <a:solidFill>
                  <a:schemeClr val="accent3">
                    <a:lumMod val="75000"/>
                  </a:schemeClr>
                </a:solidFill>
              </a:rPr>
              <a:t>Degrees to consider:</a:t>
            </a:r>
            <a:r>
              <a:rPr lang="en-US" sz="2800" dirty="0" smtClean="0"/>
              <a:t> </a:t>
            </a:r>
            <a:endParaRPr lang="en-US" dirty="0" smtClean="0"/>
          </a:p>
          <a:p>
            <a:r>
              <a:rPr lang="en-US" dirty="0" smtClean="0"/>
              <a:t>Computer Science or Programming</a:t>
            </a:r>
          </a:p>
          <a:p>
            <a:r>
              <a:rPr lang="en-US" dirty="0" smtClean="0"/>
              <a:t>Physics</a:t>
            </a:r>
          </a:p>
          <a:p>
            <a:r>
              <a:rPr lang="en-US" dirty="0" smtClean="0"/>
              <a:t>Industrial Electricity </a:t>
            </a:r>
          </a:p>
          <a:p>
            <a:r>
              <a:rPr lang="en-US" dirty="0" smtClean="0"/>
              <a:t>Civil Engineering </a:t>
            </a:r>
          </a:p>
          <a:p>
            <a:r>
              <a:rPr lang="en-US" dirty="0" smtClean="0"/>
              <a:t>Chemistry </a:t>
            </a:r>
          </a:p>
          <a:p>
            <a:r>
              <a:rPr lang="en-US" dirty="0" smtClean="0"/>
              <a:t>Automotive Technology</a:t>
            </a:r>
          </a:p>
          <a:p>
            <a:r>
              <a:rPr lang="en-US" dirty="0" smtClean="0"/>
              <a:t>Aviation </a:t>
            </a:r>
          </a:p>
          <a:p>
            <a:pPr marL="0" indent="0">
              <a:buNone/>
            </a:pPr>
            <a:endParaRPr lang="en-US" dirty="0" smtClean="0"/>
          </a:p>
        </p:txBody>
      </p:sp>
    </p:spTree>
    <p:extLst>
      <p:ext uri="{BB962C8B-B14F-4D97-AF65-F5344CB8AC3E}">
        <p14:creationId xmlns:p14="http://schemas.microsoft.com/office/powerpoint/2010/main" val="3594137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answered mostly F’s:</a:t>
            </a:r>
            <a:endParaRPr lang="en-US" dirty="0"/>
          </a:p>
        </p:txBody>
      </p:sp>
      <p:sp>
        <p:nvSpPr>
          <p:cNvPr id="3" name="Content Placeholder 2"/>
          <p:cNvSpPr>
            <a:spLocks noGrp="1"/>
          </p:cNvSpPr>
          <p:nvPr>
            <p:ph idx="1"/>
          </p:nvPr>
        </p:nvSpPr>
        <p:spPr>
          <a:xfrm>
            <a:off x="646111" y="1606379"/>
            <a:ext cx="9831437" cy="4707924"/>
          </a:xfrm>
        </p:spPr>
        <p:txBody>
          <a:bodyPr>
            <a:normAutofit fontScale="92500" lnSpcReduction="20000"/>
          </a:bodyPr>
          <a:lstStyle/>
          <a:p>
            <a:pPr marL="0" indent="0">
              <a:buNone/>
            </a:pPr>
            <a:r>
              <a:rPr lang="en-US" dirty="0" smtClean="0"/>
              <a:t>It’s like you were born to help and care for others.  You’re fascinated by medical mysteries and are always working for a good cause.  You just can’t stop caring – and that’s a good thing! </a:t>
            </a:r>
          </a:p>
          <a:p>
            <a:pPr marL="0" indent="0">
              <a:buNone/>
            </a:pPr>
            <a:endParaRPr lang="en-US" dirty="0" smtClean="0"/>
          </a:p>
          <a:p>
            <a:pPr marL="0" indent="0">
              <a:buNone/>
            </a:pPr>
            <a:r>
              <a:rPr lang="en-US" sz="2800" b="1" dirty="0" smtClean="0">
                <a:solidFill>
                  <a:schemeClr val="accent3">
                    <a:lumMod val="75000"/>
                  </a:schemeClr>
                </a:solidFill>
              </a:rPr>
              <a:t>Degrees to consider:</a:t>
            </a:r>
            <a:r>
              <a:rPr lang="en-US" sz="2800" dirty="0" smtClean="0"/>
              <a:t> </a:t>
            </a:r>
            <a:endParaRPr lang="en-US" dirty="0" smtClean="0"/>
          </a:p>
          <a:p>
            <a:r>
              <a:rPr lang="en-US" dirty="0" smtClean="0"/>
              <a:t>Elementary Education</a:t>
            </a:r>
          </a:p>
          <a:p>
            <a:r>
              <a:rPr lang="en-US" dirty="0" smtClean="0"/>
              <a:t>Hospitality </a:t>
            </a:r>
          </a:p>
          <a:p>
            <a:r>
              <a:rPr lang="en-US" dirty="0" smtClean="0"/>
              <a:t>Pre-Med</a:t>
            </a:r>
          </a:p>
          <a:p>
            <a:r>
              <a:rPr lang="en-US" dirty="0" smtClean="0"/>
              <a:t>Nursing</a:t>
            </a:r>
          </a:p>
          <a:p>
            <a:r>
              <a:rPr lang="en-US" dirty="0" smtClean="0"/>
              <a:t>Emergency Medical Technology/Paramedic</a:t>
            </a:r>
          </a:p>
          <a:p>
            <a:r>
              <a:rPr lang="en-US" dirty="0" smtClean="0"/>
              <a:t>Dental Hygiene</a:t>
            </a:r>
          </a:p>
          <a:p>
            <a:r>
              <a:rPr lang="en-US" dirty="0" smtClean="0"/>
              <a:t>Occupational Therapy</a:t>
            </a:r>
          </a:p>
          <a:p>
            <a:r>
              <a:rPr lang="en-US" dirty="0" smtClean="0"/>
              <a:t>Social Work </a:t>
            </a:r>
          </a:p>
        </p:txBody>
      </p:sp>
    </p:spTree>
    <p:extLst>
      <p:ext uri="{BB962C8B-B14F-4D97-AF65-F5344CB8AC3E}">
        <p14:creationId xmlns:p14="http://schemas.microsoft.com/office/powerpoint/2010/main" val="39591003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answered mostly G’s:</a:t>
            </a:r>
            <a:endParaRPr lang="en-US" dirty="0"/>
          </a:p>
        </p:txBody>
      </p:sp>
      <p:sp>
        <p:nvSpPr>
          <p:cNvPr id="3" name="Content Placeholder 2"/>
          <p:cNvSpPr>
            <a:spLocks noGrp="1"/>
          </p:cNvSpPr>
          <p:nvPr>
            <p:ph idx="1"/>
          </p:nvPr>
        </p:nvSpPr>
        <p:spPr>
          <a:xfrm>
            <a:off x="646111" y="1606379"/>
            <a:ext cx="9831437" cy="4707924"/>
          </a:xfrm>
        </p:spPr>
        <p:txBody>
          <a:bodyPr>
            <a:normAutofit lnSpcReduction="10000"/>
          </a:bodyPr>
          <a:lstStyle/>
          <a:p>
            <a:pPr marL="0" indent="0">
              <a:buNone/>
            </a:pPr>
            <a:r>
              <a:rPr lang="en-US" dirty="0" smtClean="0"/>
              <a:t>You can’t stand to sit in front of the TV, but if you have to, sports are all you watch.  Of course, you’d rather be playing basketball with your friends or training for that half-marathon, but reading up on the best ways to stay fit and eat healthy are important too.</a:t>
            </a:r>
          </a:p>
          <a:p>
            <a:pPr marL="0" indent="0">
              <a:buNone/>
            </a:pPr>
            <a:endParaRPr lang="en-US" dirty="0" smtClean="0"/>
          </a:p>
          <a:p>
            <a:pPr marL="0" indent="0">
              <a:buNone/>
            </a:pPr>
            <a:r>
              <a:rPr lang="en-US" sz="2800" b="1" dirty="0" smtClean="0">
                <a:solidFill>
                  <a:schemeClr val="accent3">
                    <a:lumMod val="75000"/>
                  </a:schemeClr>
                </a:solidFill>
              </a:rPr>
              <a:t>Degrees to consider:</a:t>
            </a:r>
            <a:r>
              <a:rPr lang="en-US" sz="2800" dirty="0" smtClean="0"/>
              <a:t> </a:t>
            </a:r>
            <a:endParaRPr lang="en-US" dirty="0" smtClean="0"/>
          </a:p>
          <a:p>
            <a:r>
              <a:rPr lang="en-US" dirty="0" smtClean="0"/>
              <a:t>Kinesiology</a:t>
            </a:r>
          </a:p>
          <a:p>
            <a:r>
              <a:rPr lang="en-US" dirty="0" smtClean="0"/>
              <a:t>Recreation &amp; Sport Management</a:t>
            </a:r>
          </a:p>
          <a:p>
            <a:r>
              <a:rPr lang="en-US" dirty="0" smtClean="0"/>
              <a:t>Physical Therapy</a:t>
            </a:r>
          </a:p>
          <a:p>
            <a:r>
              <a:rPr lang="en-US" dirty="0" smtClean="0"/>
              <a:t>Athletic Training</a:t>
            </a:r>
          </a:p>
          <a:p>
            <a:r>
              <a:rPr lang="en-US" dirty="0" smtClean="0"/>
              <a:t>Exercise Science</a:t>
            </a:r>
          </a:p>
          <a:p>
            <a:r>
              <a:rPr lang="en-US" dirty="0" smtClean="0"/>
              <a:t>Nutrition  </a:t>
            </a:r>
          </a:p>
        </p:txBody>
      </p:sp>
    </p:spTree>
    <p:extLst>
      <p:ext uri="{BB962C8B-B14F-4D97-AF65-F5344CB8AC3E}">
        <p14:creationId xmlns:p14="http://schemas.microsoft.com/office/powerpoint/2010/main" val="3351430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ACT or SAT</a:t>
            </a:r>
            <a:endParaRPr lang="en-US" dirty="0"/>
          </a:p>
        </p:txBody>
      </p:sp>
      <p:sp>
        <p:nvSpPr>
          <p:cNvPr id="3" name="Content Placeholder 2"/>
          <p:cNvSpPr>
            <a:spLocks noGrp="1"/>
          </p:cNvSpPr>
          <p:nvPr>
            <p:ph idx="1"/>
          </p:nvPr>
        </p:nvSpPr>
        <p:spPr>
          <a:xfrm>
            <a:off x="411332" y="2625611"/>
            <a:ext cx="4741435" cy="1001163"/>
          </a:xfrm>
        </p:spPr>
        <p:txBody>
          <a:bodyPr/>
          <a:lstStyle/>
          <a:p>
            <a:pPr marL="0" indent="0">
              <a:buNone/>
            </a:pPr>
            <a:r>
              <a:rPr lang="en-US" sz="2800" b="1" dirty="0" smtClean="0">
                <a:solidFill>
                  <a:schemeClr val="bg2">
                    <a:lumMod val="60000"/>
                    <a:lumOff val="40000"/>
                  </a:schemeClr>
                </a:solidFill>
              </a:rPr>
              <a:t>ACT</a:t>
            </a:r>
            <a:r>
              <a:rPr lang="en-US" sz="2800" dirty="0" smtClean="0"/>
              <a:t> </a:t>
            </a:r>
            <a:r>
              <a:rPr lang="en-US" dirty="0" smtClean="0"/>
              <a:t>= American  College Testing</a:t>
            </a: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
        <p:nvSpPr>
          <p:cNvPr id="4" name="Rectangle 3"/>
          <p:cNvSpPr/>
          <p:nvPr/>
        </p:nvSpPr>
        <p:spPr>
          <a:xfrm>
            <a:off x="5699164" y="2672852"/>
            <a:ext cx="4094391" cy="523220"/>
          </a:xfrm>
          <a:prstGeom prst="rect">
            <a:avLst/>
          </a:prstGeom>
        </p:spPr>
        <p:txBody>
          <a:bodyPr wrap="none">
            <a:spAutoFit/>
          </a:bodyPr>
          <a:lstStyle/>
          <a:p>
            <a:r>
              <a:rPr lang="en-US" sz="2800" b="1" dirty="0">
                <a:solidFill>
                  <a:schemeClr val="bg2">
                    <a:lumMod val="60000"/>
                    <a:lumOff val="40000"/>
                  </a:schemeClr>
                </a:solidFill>
              </a:rPr>
              <a:t>SAT</a:t>
            </a:r>
            <a:r>
              <a:rPr lang="en-US" sz="2000" dirty="0">
                <a:solidFill>
                  <a:schemeClr val="bg2">
                    <a:lumMod val="60000"/>
                    <a:lumOff val="40000"/>
                  </a:schemeClr>
                </a:solidFill>
              </a:rPr>
              <a:t> </a:t>
            </a:r>
            <a:r>
              <a:rPr lang="en-US" sz="2000" dirty="0"/>
              <a:t>= Scholastic Aptitude Test </a:t>
            </a:r>
          </a:p>
        </p:txBody>
      </p:sp>
      <p:sp>
        <p:nvSpPr>
          <p:cNvPr id="5" name="TextBox 4"/>
          <p:cNvSpPr txBox="1"/>
          <p:nvPr/>
        </p:nvSpPr>
        <p:spPr>
          <a:xfrm>
            <a:off x="2158217" y="4090086"/>
            <a:ext cx="8456238" cy="1508105"/>
          </a:xfrm>
          <a:prstGeom prst="rect">
            <a:avLst/>
          </a:prstGeom>
          <a:noFill/>
        </p:spPr>
        <p:txBody>
          <a:bodyPr wrap="square" rtlCol="0">
            <a:spAutoFit/>
          </a:bodyPr>
          <a:lstStyle/>
          <a:p>
            <a:r>
              <a:rPr lang="en-US" sz="2400" dirty="0" smtClean="0"/>
              <a:t>Determine which test is right for you.</a:t>
            </a:r>
          </a:p>
          <a:p>
            <a:endParaRPr lang="en-US" sz="1200" dirty="0" smtClean="0"/>
          </a:p>
          <a:p>
            <a:r>
              <a:rPr lang="en-US" dirty="0" smtClean="0"/>
              <a:t>Despite the differences between the two neither the ACT nor the SAT is more likely to produce a greater score.  The best way to choose a test is to investigate each to determine which is right for you.  </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7077" y="375322"/>
            <a:ext cx="3018517" cy="2018633"/>
          </a:xfrm>
          <a:prstGeom prst="rect">
            <a:avLst/>
          </a:prstGeom>
        </p:spPr>
      </p:pic>
    </p:spTree>
    <p:extLst>
      <p:ext uri="{BB962C8B-B14F-4D97-AF65-F5344CB8AC3E}">
        <p14:creationId xmlns:p14="http://schemas.microsoft.com/office/powerpoint/2010/main" val="194498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Practice</a:t>
            </a:r>
            <a:endParaRPr lang="en-US" dirty="0"/>
          </a:p>
        </p:txBody>
      </p:sp>
      <p:sp>
        <p:nvSpPr>
          <p:cNvPr id="3" name="Content Placeholder 2"/>
          <p:cNvSpPr>
            <a:spLocks noGrp="1"/>
          </p:cNvSpPr>
          <p:nvPr>
            <p:ph idx="1"/>
          </p:nvPr>
        </p:nvSpPr>
        <p:spPr/>
        <p:txBody>
          <a:bodyPr>
            <a:normAutofit/>
          </a:bodyPr>
          <a:lstStyle/>
          <a:p>
            <a:pPr marL="457200" indent="-457200">
              <a:buAutoNum type="arabicPeriod"/>
            </a:pPr>
            <a:r>
              <a:rPr lang="en-US" sz="2400" dirty="0" smtClean="0"/>
              <a:t>Sales for a business were $3 million more the second year than the first, and sales for the third year were </a:t>
            </a:r>
            <a:r>
              <a:rPr lang="en-US" sz="2400" dirty="0"/>
              <a:t>d</a:t>
            </a:r>
            <a:r>
              <a:rPr lang="en-US" sz="2400" dirty="0" smtClean="0"/>
              <a:t>ouble the sales for the second year.  If sales for the third year were $38 million, what were sales, in millions of dollars, for the first year?</a:t>
            </a:r>
          </a:p>
          <a:p>
            <a:pPr lvl="1" indent="-342900">
              <a:buAutoNum type="alphaUcPeriod"/>
            </a:pPr>
            <a:r>
              <a:rPr lang="en-US" sz="2000" dirty="0" smtClean="0"/>
              <a:t>16</a:t>
            </a:r>
          </a:p>
          <a:p>
            <a:pPr lvl="1" indent="-342900">
              <a:buAutoNum type="alphaUcPeriod"/>
            </a:pPr>
            <a:r>
              <a:rPr lang="en-US" sz="2000" dirty="0" smtClean="0"/>
              <a:t>17.5</a:t>
            </a:r>
          </a:p>
          <a:p>
            <a:pPr lvl="1" indent="-342900">
              <a:buAutoNum type="alphaUcPeriod"/>
            </a:pPr>
            <a:r>
              <a:rPr lang="en-US" sz="2000" dirty="0" smtClean="0"/>
              <a:t>20.5</a:t>
            </a:r>
          </a:p>
          <a:p>
            <a:pPr lvl="1" indent="-342900">
              <a:buAutoNum type="alphaUcPeriod"/>
            </a:pPr>
            <a:r>
              <a:rPr lang="en-US" sz="2000" dirty="0" smtClean="0"/>
              <a:t>22</a:t>
            </a:r>
          </a:p>
          <a:p>
            <a:pPr lvl="1" indent="-342900">
              <a:buAutoNum type="alphaUcPeriod"/>
            </a:pPr>
            <a:r>
              <a:rPr lang="en-US" sz="2000" dirty="0" smtClean="0"/>
              <a:t>35 </a:t>
            </a:r>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610" y="4077730"/>
            <a:ext cx="1654188" cy="2483708"/>
          </a:xfrm>
          <a:prstGeom prst="rect">
            <a:avLst/>
          </a:prstGeom>
        </p:spPr>
      </p:pic>
    </p:spTree>
    <p:extLst>
      <p:ext uri="{BB962C8B-B14F-4D97-AF65-F5344CB8AC3E}">
        <p14:creationId xmlns:p14="http://schemas.microsoft.com/office/powerpoint/2010/main" val="2983491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Profiles</a:t>
            </a:r>
            <a:endParaRPr lang="en-US" dirty="0"/>
          </a:p>
        </p:txBody>
      </p:sp>
      <p:sp>
        <p:nvSpPr>
          <p:cNvPr id="3" name="Content Placeholder 2"/>
          <p:cNvSpPr>
            <a:spLocks noGrp="1"/>
          </p:cNvSpPr>
          <p:nvPr>
            <p:ph idx="1"/>
          </p:nvPr>
        </p:nvSpPr>
        <p:spPr/>
        <p:txBody>
          <a:bodyPr>
            <a:normAutofit/>
          </a:bodyPr>
          <a:lstStyle/>
          <a:p>
            <a:r>
              <a:rPr lang="en-US" sz="2400" dirty="0" smtClean="0"/>
              <a:t>Maria Montez</a:t>
            </a:r>
          </a:p>
          <a:p>
            <a:r>
              <a:rPr lang="en-US" sz="2400" dirty="0" err="1" smtClean="0"/>
              <a:t>LaQuanta</a:t>
            </a:r>
            <a:r>
              <a:rPr lang="en-US" sz="2400" dirty="0" smtClean="0"/>
              <a:t> Laney</a:t>
            </a:r>
          </a:p>
          <a:p>
            <a:r>
              <a:rPr lang="en-US" sz="2400" dirty="0"/>
              <a:t>Todd Taylor </a:t>
            </a:r>
          </a:p>
          <a:p>
            <a:r>
              <a:rPr lang="en-US" sz="2400" dirty="0"/>
              <a:t>Mark May </a:t>
            </a:r>
          </a:p>
          <a:p>
            <a:r>
              <a:rPr lang="en-US" sz="2400" dirty="0" smtClean="0"/>
              <a:t>Rodney Roark</a:t>
            </a:r>
          </a:p>
          <a:p>
            <a:r>
              <a:rPr lang="en-US" sz="2400" dirty="0" smtClean="0"/>
              <a:t>Elizabeth (</a:t>
            </a:r>
            <a:r>
              <a:rPr lang="en-US" sz="2400" dirty="0" err="1" smtClean="0"/>
              <a:t>Elly</a:t>
            </a:r>
            <a:r>
              <a:rPr lang="en-US" sz="2400" dirty="0" smtClean="0"/>
              <a:t>) England </a:t>
            </a:r>
          </a:p>
        </p:txBody>
      </p:sp>
      <p:pic>
        <p:nvPicPr>
          <p:cNvPr id="4" name="irc_mi" descr="http://www.graduatenc.org/_/rsrc/1313419394704/frequently-asked-questions/Latino_Student.jpg"/>
          <p:cNvPicPr/>
          <p:nvPr/>
        </p:nvPicPr>
        <p:blipFill rotWithShape="1">
          <a:blip r:embed="rId3" cstate="print">
            <a:extLst>
              <a:ext uri="{28A0092B-C50C-407E-A947-70E740481C1C}">
                <a14:useLocalDpi xmlns:a14="http://schemas.microsoft.com/office/drawing/2010/main" val="0"/>
              </a:ext>
            </a:extLst>
          </a:blip>
          <a:srcRect l="25176" r="9177"/>
          <a:stretch/>
        </p:blipFill>
        <p:spPr bwMode="auto">
          <a:xfrm>
            <a:off x="5870257" y="1118693"/>
            <a:ext cx="1078230" cy="10896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5" name="irc_mi" descr="http://cdn.blackenterprise.com/wp-content/blogs.dir/1/files/2011/11/college-student-reading-book-300x35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6088" y="1657676"/>
            <a:ext cx="1043940" cy="12185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irc_mi" descr="http://cmsimg.wisconsinrapidstribune.com/apps/pbcsi.dll/bilde?Site=U0&amp;Date=20130403&amp;Category=CWS0403&amp;ArtNo=304030402&amp;Ref=V1&amp;MaxW=300&amp;Border=0&amp;Staying-true-his-rural-roots"/>
          <p:cNvPicPr/>
          <p:nvPr/>
        </p:nvPicPr>
        <p:blipFill rotWithShape="1">
          <a:blip r:embed="rId5">
            <a:extLst>
              <a:ext uri="{28A0092B-C50C-407E-A947-70E740481C1C}">
                <a14:useLocalDpi xmlns:a14="http://schemas.microsoft.com/office/drawing/2010/main" val="0"/>
              </a:ext>
            </a:extLst>
          </a:blip>
          <a:srcRect r="41000"/>
          <a:stretch/>
        </p:blipFill>
        <p:spPr bwMode="auto">
          <a:xfrm>
            <a:off x="8717258" y="2213814"/>
            <a:ext cx="1015365" cy="14503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7" name="irc_mi" descr="http://city-sentinel.com/wp-content/uploads/2012/05/COM-FriendsBuneeTomlinson-Photo1.jpg"/>
          <p:cNvPicPr/>
          <p:nvPr/>
        </p:nvPicPr>
        <p:blipFill rotWithShape="1">
          <a:blip r:embed="rId6" cstate="print">
            <a:extLst>
              <a:ext uri="{28A0092B-C50C-407E-A947-70E740481C1C}">
                <a14:useLocalDpi xmlns:a14="http://schemas.microsoft.com/office/drawing/2010/main" val="0"/>
              </a:ext>
            </a:extLst>
          </a:blip>
          <a:srcRect l="9644" r="13239"/>
          <a:stretch/>
        </p:blipFill>
        <p:spPr bwMode="auto">
          <a:xfrm>
            <a:off x="9478670" y="3781583"/>
            <a:ext cx="1142365" cy="12090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8" name="irc_mi" descr="http://media.collegeonline.org/cms/IT-student-scholarship.jpg"/>
          <p:cNvPicPr/>
          <p:nvPr/>
        </p:nvPicPr>
        <p:blipFill rotWithShape="1">
          <a:blip r:embed="rId7">
            <a:extLst>
              <a:ext uri="{28A0092B-C50C-407E-A947-70E740481C1C}">
                <a14:useLocalDpi xmlns:a14="http://schemas.microsoft.com/office/drawing/2010/main" val="0"/>
              </a:ext>
            </a:extLst>
          </a:blip>
          <a:srcRect l="14588" t="12411" r="27529" b="-1064"/>
          <a:stretch/>
        </p:blipFill>
        <p:spPr bwMode="auto">
          <a:xfrm>
            <a:off x="7998098" y="4727523"/>
            <a:ext cx="1276350" cy="13131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9" name="irc_mi" descr="http://www.c2educate.com/wp-content/uploads/2012/06/college_student.jpg"/>
          <p:cNvPicPr/>
          <p:nvPr/>
        </p:nvPicPr>
        <p:blipFill rotWithShape="1">
          <a:blip r:embed="rId8">
            <a:extLst>
              <a:ext uri="{28A0092B-C50C-407E-A947-70E740481C1C}">
                <a14:useLocalDpi xmlns:a14="http://schemas.microsoft.com/office/drawing/2010/main" val="0"/>
              </a:ext>
            </a:extLst>
          </a:blip>
          <a:srcRect l="45778" r="2889"/>
          <a:stretch/>
        </p:blipFill>
        <p:spPr bwMode="auto">
          <a:xfrm>
            <a:off x="6741680" y="5384112"/>
            <a:ext cx="962025" cy="12490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4330556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Practice</a:t>
            </a:r>
            <a:endParaRPr lang="en-US" dirty="0"/>
          </a:p>
        </p:txBody>
      </p:sp>
      <p:sp>
        <p:nvSpPr>
          <p:cNvPr id="4" name="Content Placeholder 2"/>
          <p:cNvSpPr txBox="1">
            <a:spLocks/>
          </p:cNvSpPr>
          <p:nvPr/>
        </p:nvSpPr>
        <p:spPr>
          <a:xfrm>
            <a:off x="1268069" y="1853248"/>
            <a:ext cx="8946541"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457200" indent="-457200">
              <a:buFont typeface="Wingdings 3" charset="2"/>
              <a:buAutoNum type="arabicPeriod"/>
            </a:pPr>
            <a:r>
              <a:rPr lang="en-US" sz="2400" dirty="0" smtClean="0"/>
              <a:t>Subservient is most nearly opposite in meaning to </a:t>
            </a:r>
          </a:p>
          <a:p>
            <a:pPr lvl="1" indent="-342900">
              <a:buFont typeface="Wingdings 3" charset="2"/>
              <a:buAutoNum type="alphaUcPeriod"/>
            </a:pPr>
            <a:r>
              <a:rPr lang="en-US" sz="2000" dirty="0" smtClean="0"/>
              <a:t>Raucous</a:t>
            </a:r>
          </a:p>
          <a:p>
            <a:pPr lvl="1" indent="-342900">
              <a:buFont typeface="Wingdings 3" charset="2"/>
              <a:buAutoNum type="alphaUcPeriod"/>
            </a:pPr>
            <a:r>
              <a:rPr lang="en-US" sz="2000" dirty="0" smtClean="0"/>
              <a:t>Onerous </a:t>
            </a:r>
          </a:p>
          <a:p>
            <a:pPr lvl="1" indent="-342900">
              <a:buFont typeface="Wingdings 3" charset="2"/>
              <a:buAutoNum type="alphaUcPeriod"/>
            </a:pPr>
            <a:r>
              <a:rPr lang="en-US" sz="2000" dirty="0" smtClean="0"/>
              <a:t>Commanding</a:t>
            </a:r>
          </a:p>
          <a:p>
            <a:pPr lvl="1" indent="-342900">
              <a:buFont typeface="Wingdings 3" charset="2"/>
              <a:buAutoNum type="alphaUcPeriod"/>
            </a:pPr>
            <a:r>
              <a:rPr lang="en-US" sz="2000" dirty="0" smtClean="0"/>
              <a:t>Illustrious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2438" y="2737759"/>
            <a:ext cx="4968396" cy="3310970"/>
          </a:xfrm>
          <a:prstGeom prst="rect">
            <a:avLst/>
          </a:prstGeom>
        </p:spPr>
      </p:pic>
    </p:spTree>
    <p:extLst>
      <p:ext uri="{BB962C8B-B14F-4D97-AF65-F5344CB8AC3E}">
        <p14:creationId xmlns:p14="http://schemas.microsoft.com/office/powerpoint/2010/main" val="41956798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Campus Visits</a:t>
            </a:r>
            <a:endParaRPr lang="en-US" dirty="0"/>
          </a:p>
        </p:txBody>
      </p:sp>
      <p:sp>
        <p:nvSpPr>
          <p:cNvPr id="3" name="Content Placeholder 2"/>
          <p:cNvSpPr>
            <a:spLocks noGrp="1"/>
          </p:cNvSpPr>
          <p:nvPr>
            <p:ph idx="1"/>
          </p:nvPr>
        </p:nvSpPr>
        <p:spPr/>
        <p:txBody>
          <a:bodyPr/>
          <a:lstStyle/>
          <a:p>
            <a:r>
              <a:rPr lang="en-US" dirty="0" smtClean="0"/>
              <a:t>Schedule in advance</a:t>
            </a:r>
          </a:p>
          <a:p>
            <a:r>
              <a:rPr lang="en-US" dirty="0" smtClean="0"/>
              <a:t>Check out places of little interest – you may be surprised!</a:t>
            </a:r>
          </a:p>
          <a:p>
            <a:r>
              <a:rPr lang="en-US" dirty="0" smtClean="0"/>
              <a:t>Speak Up!</a:t>
            </a:r>
          </a:p>
          <a:p>
            <a:r>
              <a:rPr lang="en-US" dirty="0" smtClean="0"/>
              <a:t>Bring Your Parents – this is a family decision</a:t>
            </a:r>
          </a:p>
          <a:p>
            <a:r>
              <a:rPr lang="en-US" dirty="0" smtClean="0"/>
              <a:t>Scout </a:t>
            </a:r>
            <a:r>
              <a:rPr lang="en-US" dirty="0"/>
              <a:t>O</a:t>
            </a:r>
            <a:r>
              <a:rPr lang="en-US" dirty="0" smtClean="0"/>
              <a:t>ut the Dorms – would you like to live there?</a:t>
            </a:r>
          </a:p>
          <a:p>
            <a:r>
              <a:rPr lang="en-US" dirty="0" smtClean="0"/>
              <a:t>Locate the Essentials</a:t>
            </a:r>
          </a:p>
          <a:p>
            <a:r>
              <a:rPr lang="en-US" dirty="0" smtClean="0"/>
              <a:t>Go Social</a:t>
            </a:r>
          </a:p>
          <a:p>
            <a:r>
              <a:rPr lang="en-US" dirty="0" smtClean="0"/>
              <a:t>Stick Around</a:t>
            </a:r>
          </a:p>
          <a:p>
            <a:r>
              <a:rPr lang="en-US" dirty="0" smtClean="0"/>
              <a:t>Have Fun!</a:t>
            </a:r>
          </a:p>
          <a:p>
            <a:endParaRPr lang="en-US" dirty="0"/>
          </a:p>
        </p:txBody>
      </p:sp>
      <p:pic>
        <p:nvPicPr>
          <p:cNvPr id="5" name="Picture 4"/>
          <p:cNvPicPr>
            <a:picLocks noChangeAspect="1"/>
          </p:cNvPicPr>
          <p:nvPr/>
        </p:nvPicPr>
        <p:blipFill rotWithShape="1">
          <a:blip r:embed="rId2"/>
          <a:srcRect l="4123"/>
          <a:stretch/>
        </p:blipFill>
        <p:spPr>
          <a:xfrm>
            <a:off x="7834125" y="3904735"/>
            <a:ext cx="4357875" cy="2953265"/>
          </a:xfrm>
          <a:prstGeom prst="rect">
            <a:avLst/>
          </a:prstGeom>
        </p:spPr>
      </p:pic>
    </p:spTree>
    <p:extLst>
      <p:ext uri="{BB962C8B-B14F-4D97-AF65-F5344CB8AC3E}">
        <p14:creationId xmlns:p14="http://schemas.microsoft.com/office/powerpoint/2010/main" val="35105285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Volunteer Advantage</a:t>
            </a:r>
            <a:endParaRPr lang="en-US" dirty="0"/>
          </a:p>
        </p:txBody>
      </p:sp>
      <p:sp>
        <p:nvSpPr>
          <p:cNvPr id="3" name="Content Placeholder 2"/>
          <p:cNvSpPr>
            <a:spLocks noGrp="1"/>
          </p:cNvSpPr>
          <p:nvPr>
            <p:ph idx="1"/>
          </p:nvPr>
        </p:nvSpPr>
        <p:spPr/>
        <p:txBody>
          <a:bodyPr/>
          <a:lstStyle/>
          <a:p>
            <a:r>
              <a:rPr lang="en-US" dirty="0" smtClean="0"/>
              <a:t>Giving back to others w</a:t>
            </a:r>
          </a:p>
          <a:p>
            <a:r>
              <a:rPr lang="en-US" dirty="0" smtClean="0"/>
              <a:t>ill give you joy </a:t>
            </a:r>
          </a:p>
          <a:p>
            <a:r>
              <a:rPr lang="en-US" dirty="0" smtClean="0"/>
              <a:t>And boost your resume!</a:t>
            </a:r>
            <a:endParaRPr lang="en-US" dirty="0"/>
          </a:p>
        </p:txBody>
      </p:sp>
      <p:pic>
        <p:nvPicPr>
          <p:cNvPr id="4" name="Picture 3"/>
          <p:cNvPicPr>
            <a:picLocks noChangeAspect="1"/>
          </p:cNvPicPr>
          <p:nvPr/>
        </p:nvPicPr>
        <p:blipFill rotWithShape="1">
          <a:blip r:embed="rId2"/>
          <a:srcRect t="1182" r="5258"/>
          <a:stretch/>
        </p:blipFill>
        <p:spPr>
          <a:xfrm>
            <a:off x="6851564" y="1902940"/>
            <a:ext cx="2934987" cy="4152383"/>
          </a:xfrm>
          <a:prstGeom prst="rect">
            <a:avLst/>
          </a:prstGeom>
        </p:spPr>
      </p:pic>
    </p:spTree>
    <p:extLst>
      <p:ext uri="{BB962C8B-B14F-4D97-AF65-F5344CB8AC3E}">
        <p14:creationId xmlns:p14="http://schemas.microsoft.com/office/powerpoint/2010/main" val="42036682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Social Network To-Do List</a:t>
            </a:r>
            <a:endParaRPr lang="en-US" dirty="0"/>
          </a:p>
        </p:txBody>
      </p:sp>
      <p:sp>
        <p:nvSpPr>
          <p:cNvPr id="3" name="Content Placeholder 2"/>
          <p:cNvSpPr>
            <a:spLocks noGrp="1"/>
          </p:cNvSpPr>
          <p:nvPr>
            <p:ph idx="1"/>
          </p:nvPr>
        </p:nvSpPr>
        <p:spPr>
          <a:xfrm>
            <a:off x="538824" y="1631206"/>
            <a:ext cx="4889716" cy="4792726"/>
          </a:xfrm>
        </p:spPr>
        <p:txBody>
          <a:bodyPr>
            <a:normAutofit/>
          </a:bodyPr>
          <a:lstStyle/>
          <a:p>
            <a:pPr marL="0" indent="0">
              <a:buNone/>
            </a:pPr>
            <a:r>
              <a:rPr lang="en-US" sz="3200" b="1" dirty="0" smtClean="0"/>
              <a:t>DO</a:t>
            </a:r>
          </a:p>
          <a:p>
            <a:r>
              <a:rPr lang="en-US" dirty="0" smtClean="0"/>
              <a:t>Be aware of what’s public.</a:t>
            </a:r>
          </a:p>
          <a:p>
            <a:r>
              <a:rPr lang="en-US" dirty="0" smtClean="0"/>
              <a:t>Assume that once you’ve posted it, it’s online (and findable) forever.</a:t>
            </a:r>
          </a:p>
          <a:p>
            <a:r>
              <a:rPr lang="en-US" dirty="0" smtClean="0"/>
              <a:t>Safeguard personal information.</a:t>
            </a:r>
          </a:p>
          <a:p>
            <a:r>
              <a:rPr lang="en-US" dirty="0" smtClean="0"/>
              <a:t>Use good grammar and spelling.</a:t>
            </a:r>
          </a:p>
          <a:p>
            <a:r>
              <a:rPr lang="en-US" dirty="0" smtClean="0"/>
              <a:t>Follow pages that’ll demonstrate your academic/career interests.</a:t>
            </a:r>
          </a:p>
          <a:p>
            <a:endParaRPr lang="en-US" dirty="0"/>
          </a:p>
        </p:txBody>
      </p:sp>
      <p:sp>
        <p:nvSpPr>
          <p:cNvPr id="4" name="Content Placeholder 2"/>
          <p:cNvSpPr txBox="1">
            <a:spLocks/>
          </p:cNvSpPr>
          <p:nvPr/>
        </p:nvSpPr>
        <p:spPr>
          <a:xfrm>
            <a:off x="6680328" y="2752400"/>
            <a:ext cx="4630223"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sz="3200" b="1" dirty="0" smtClean="0"/>
              <a:t>DON’T</a:t>
            </a:r>
          </a:p>
          <a:p>
            <a:r>
              <a:rPr lang="en-US" dirty="0" smtClean="0"/>
              <a:t>Post things you might regret.</a:t>
            </a:r>
          </a:p>
          <a:p>
            <a:r>
              <a:rPr lang="en-US" dirty="0" smtClean="0"/>
              <a:t>Over share personal information.</a:t>
            </a:r>
          </a:p>
          <a:p>
            <a:r>
              <a:rPr lang="en-US" dirty="0" smtClean="0"/>
              <a:t>Tolerate bullying.</a:t>
            </a:r>
          </a:p>
          <a:p>
            <a:r>
              <a:rPr lang="en-US" dirty="0" smtClean="0"/>
              <a:t>Forget common sense.</a:t>
            </a:r>
          </a:p>
          <a:p>
            <a:r>
              <a:rPr lang="en-US" dirty="0" smtClean="0"/>
              <a:t>Ignore networking opportunities.  </a:t>
            </a:r>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7174" y="4850140"/>
            <a:ext cx="1828571" cy="182857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2557" y="716921"/>
            <a:ext cx="1828571" cy="1828571"/>
          </a:xfrm>
          <a:prstGeom prst="rect">
            <a:avLst/>
          </a:prstGeom>
        </p:spPr>
      </p:pic>
      <p:sp>
        <p:nvSpPr>
          <p:cNvPr id="7" name="&quot;No&quot; Symbol 6"/>
          <p:cNvSpPr/>
          <p:nvPr/>
        </p:nvSpPr>
        <p:spPr>
          <a:xfrm>
            <a:off x="7834239" y="589959"/>
            <a:ext cx="1985205" cy="1989438"/>
          </a:xfrm>
          <a:prstGeom prst="noSmoking">
            <a:avLst>
              <a:gd name="adj" fmla="val 74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05156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0871" y="437801"/>
            <a:ext cx="11383479" cy="6283039"/>
          </a:xfrm>
        </p:spPr>
        <p:txBody>
          <a:bodyPr>
            <a:noAutofit/>
          </a:bodyPr>
          <a:lstStyle/>
          <a:p>
            <a:r>
              <a:rPr lang="en-US" sz="6600" dirty="0" smtClean="0">
                <a:solidFill>
                  <a:schemeClr val="accent3"/>
                </a:solidFill>
              </a:rPr>
              <a:t>P</a:t>
            </a:r>
            <a:r>
              <a:rPr lang="en-US" sz="6600" dirty="0" smtClean="0"/>
              <a:t> – </a:t>
            </a:r>
            <a:r>
              <a:rPr lang="en-US" sz="5400" dirty="0" smtClean="0"/>
              <a:t>Define </a:t>
            </a:r>
            <a:r>
              <a:rPr lang="en-US" sz="5400" dirty="0" smtClean="0">
                <a:solidFill>
                  <a:schemeClr val="accent3"/>
                </a:solidFill>
              </a:rPr>
              <a:t>P</a:t>
            </a:r>
            <a:r>
              <a:rPr lang="en-US" sz="5400" dirty="0" smtClean="0"/>
              <a:t>roblem</a:t>
            </a:r>
            <a:endParaRPr lang="en-US" sz="6600" dirty="0" smtClean="0"/>
          </a:p>
          <a:p>
            <a:r>
              <a:rPr lang="en-US" sz="6600" dirty="0" smtClean="0">
                <a:solidFill>
                  <a:schemeClr val="accent3"/>
                </a:solidFill>
              </a:rPr>
              <a:t>A </a:t>
            </a:r>
            <a:r>
              <a:rPr lang="en-US" sz="5400" dirty="0" smtClean="0"/>
              <a:t>– List </a:t>
            </a:r>
            <a:r>
              <a:rPr lang="en-US" sz="5400" dirty="0" smtClean="0">
                <a:solidFill>
                  <a:schemeClr val="accent3"/>
                </a:solidFill>
              </a:rPr>
              <a:t>A</a:t>
            </a:r>
            <a:r>
              <a:rPr lang="en-US" sz="5400" dirty="0" smtClean="0"/>
              <a:t>lternative </a:t>
            </a:r>
            <a:endParaRPr lang="en-US" sz="6600" dirty="0" smtClean="0"/>
          </a:p>
          <a:p>
            <a:r>
              <a:rPr lang="en-US" sz="6600" dirty="0" smtClean="0">
                <a:solidFill>
                  <a:schemeClr val="accent3"/>
                </a:solidFill>
              </a:rPr>
              <a:t>C </a:t>
            </a:r>
            <a:r>
              <a:rPr lang="en-US" sz="5400" dirty="0" smtClean="0"/>
              <a:t>– Determine </a:t>
            </a:r>
            <a:r>
              <a:rPr lang="en-US" sz="5400" dirty="0" smtClean="0">
                <a:solidFill>
                  <a:schemeClr val="accent3"/>
                </a:solidFill>
              </a:rPr>
              <a:t>C</a:t>
            </a:r>
            <a:r>
              <a:rPr lang="en-US" sz="5400" dirty="0" smtClean="0"/>
              <a:t>riteria </a:t>
            </a:r>
          </a:p>
          <a:p>
            <a:r>
              <a:rPr lang="en-US" sz="6600" dirty="0" smtClean="0">
                <a:solidFill>
                  <a:schemeClr val="accent3"/>
                </a:solidFill>
              </a:rPr>
              <a:t>E </a:t>
            </a:r>
            <a:r>
              <a:rPr lang="en-US" sz="5400" dirty="0" smtClean="0"/>
              <a:t>– </a:t>
            </a:r>
            <a:r>
              <a:rPr lang="en-US" sz="5400" dirty="0" smtClean="0">
                <a:solidFill>
                  <a:schemeClr val="accent3"/>
                </a:solidFill>
              </a:rPr>
              <a:t>E</a:t>
            </a:r>
            <a:r>
              <a:rPr lang="en-US" sz="5400" dirty="0" smtClean="0"/>
              <a:t>valuate Alternatives</a:t>
            </a:r>
            <a:endParaRPr lang="en-US" sz="6600" dirty="0" smtClean="0"/>
          </a:p>
          <a:p>
            <a:r>
              <a:rPr lang="en-US" sz="6600" dirty="0" smtClean="0">
                <a:solidFill>
                  <a:schemeClr val="accent3"/>
                </a:solidFill>
              </a:rPr>
              <a:t>D </a:t>
            </a:r>
            <a:r>
              <a:rPr lang="en-US" sz="5400" dirty="0" smtClean="0"/>
              <a:t>– Make a </a:t>
            </a:r>
            <a:r>
              <a:rPr lang="en-US" sz="5400" dirty="0" smtClean="0">
                <a:solidFill>
                  <a:schemeClr val="accent3"/>
                </a:solidFill>
              </a:rPr>
              <a:t>D</a:t>
            </a:r>
            <a:r>
              <a:rPr lang="en-US" sz="5400" dirty="0" smtClean="0"/>
              <a:t>ecision</a:t>
            </a:r>
            <a:endParaRPr lang="en-US" sz="6600" dirty="0"/>
          </a:p>
        </p:txBody>
      </p:sp>
    </p:spTree>
    <p:extLst>
      <p:ext uri="{BB962C8B-B14F-4D97-AF65-F5344CB8AC3E}">
        <p14:creationId xmlns:p14="http://schemas.microsoft.com/office/powerpoint/2010/main" val="383147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iterate type="lt">
                                    <p:tmPct val="1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Where to Study in Arkansas?</a:t>
            </a:r>
            <a:endParaRPr lang="en-US" dirty="0"/>
          </a:p>
        </p:txBody>
      </p:sp>
      <p:sp>
        <p:nvSpPr>
          <p:cNvPr id="3" name="Content Placeholder 2"/>
          <p:cNvSpPr>
            <a:spLocks noGrp="1"/>
          </p:cNvSpPr>
          <p:nvPr>
            <p:ph idx="1"/>
          </p:nvPr>
        </p:nvSpPr>
        <p:spPr/>
        <p:txBody>
          <a:bodyPr/>
          <a:lstStyle/>
          <a:p>
            <a:r>
              <a:rPr lang="en-US" dirty="0" smtClean="0">
                <a:hlinkClick r:id="rId4"/>
              </a:rPr>
              <a:t>Four-Year Public Colleges</a:t>
            </a:r>
            <a:endParaRPr lang="en-US" dirty="0" smtClean="0"/>
          </a:p>
          <a:p>
            <a:r>
              <a:rPr lang="en-US" dirty="0" smtClean="0"/>
              <a:t>Four-Year Private Colleges</a:t>
            </a:r>
          </a:p>
          <a:p>
            <a:r>
              <a:rPr lang="en-US" dirty="0" smtClean="0">
                <a:hlinkClick r:id="rId5"/>
              </a:rPr>
              <a:t>Technical Schools</a:t>
            </a:r>
            <a:endParaRPr lang="en-US" dirty="0" smtClean="0"/>
          </a:p>
          <a:p>
            <a:r>
              <a:rPr lang="en-US" dirty="0" smtClean="0">
                <a:hlinkClick r:id="rId6"/>
              </a:rPr>
              <a:t>Two-Year Colleges</a:t>
            </a:r>
            <a:endParaRPr lang="en-US" dirty="0" smtClean="0"/>
          </a:p>
          <a:p>
            <a:endParaRPr lang="en-US" dirty="0" smtClean="0"/>
          </a:p>
        </p:txBody>
      </p:sp>
      <p:pic>
        <p:nvPicPr>
          <p:cNvPr id="6" name="Picture 5"/>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91417" y="2794710"/>
            <a:ext cx="3657600" cy="3230880"/>
          </a:xfrm>
          <a:prstGeom prst="rect">
            <a:avLst/>
          </a:prstGeom>
        </p:spPr>
      </p:pic>
    </p:spTree>
    <p:extLst>
      <p:ext uri="{BB962C8B-B14F-4D97-AF65-F5344CB8AC3E}">
        <p14:creationId xmlns:p14="http://schemas.microsoft.com/office/powerpoint/2010/main" val="1119130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t>ARKANSAS COLLEGES AND UNIVERSITIES: </a:t>
            </a:r>
            <a:endParaRPr lang="en-US" dirty="0"/>
          </a:p>
        </p:txBody>
      </p:sp>
      <p:sp>
        <p:nvSpPr>
          <p:cNvPr id="8" name="Text Placeholder 7"/>
          <p:cNvSpPr>
            <a:spLocks noGrp="1"/>
          </p:cNvSpPr>
          <p:nvPr>
            <p:ph type="body" idx="1"/>
          </p:nvPr>
        </p:nvSpPr>
        <p:spPr/>
        <p:txBody>
          <a:bodyPr/>
          <a:lstStyle/>
          <a:p>
            <a:r>
              <a:rPr lang="en-US" b="1" dirty="0"/>
              <a:t>4 Year Public Universities</a:t>
            </a:r>
            <a:endParaRPr lang="en-US" dirty="0"/>
          </a:p>
        </p:txBody>
      </p:sp>
      <p:sp>
        <p:nvSpPr>
          <p:cNvPr id="9" name="Content Placeholder 8"/>
          <p:cNvSpPr>
            <a:spLocks noGrp="1"/>
          </p:cNvSpPr>
          <p:nvPr>
            <p:ph sz="half" idx="2"/>
          </p:nvPr>
        </p:nvSpPr>
        <p:spPr/>
        <p:txBody>
          <a:bodyPr>
            <a:normAutofit fontScale="85000" lnSpcReduction="20000"/>
          </a:bodyPr>
          <a:lstStyle/>
          <a:p>
            <a:pPr lvl="0"/>
            <a:r>
              <a:rPr lang="en-US" dirty="0"/>
              <a:t>Arkansas State University</a:t>
            </a:r>
          </a:p>
          <a:p>
            <a:pPr lvl="0"/>
            <a:r>
              <a:rPr lang="en-US" dirty="0"/>
              <a:t>Arkansas Tech University</a:t>
            </a:r>
          </a:p>
          <a:p>
            <a:pPr lvl="0"/>
            <a:r>
              <a:rPr lang="en-US" dirty="0"/>
              <a:t>Henderson State University</a:t>
            </a:r>
          </a:p>
          <a:p>
            <a:pPr lvl="0"/>
            <a:r>
              <a:rPr lang="en-US" dirty="0"/>
              <a:t>Southern Arkansas University</a:t>
            </a:r>
          </a:p>
          <a:p>
            <a:pPr lvl="0"/>
            <a:r>
              <a:rPr lang="en-US" dirty="0"/>
              <a:t>University of Arkansas at Fort Smith</a:t>
            </a:r>
          </a:p>
          <a:p>
            <a:pPr lvl="0"/>
            <a:r>
              <a:rPr lang="en-US" dirty="0"/>
              <a:t>University of Arkansas at Little Rock</a:t>
            </a:r>
          </a:p>
          <a:p>
            <a:pPr lvl="0"/>
            <a:r>
              <a:rPr lang="en-US" dirty="0"/>
              <a:t>University of Arkansas at Monticello</a:t>
            </a:r>
          </a:p>
          <a:p>
            <a:pPr lvl="0"/>
            <a:r>
              <a:rPr lang="en-US" dirty="0"/>
              <a:t>University of Arkansas at Pine Bluff</a:t>
            </a:r>
          </a:p>
          <a:p>
            <a:pPr lvl="0"/>
            <a:r>
              <a:rPr lang="en-US" dirty="0"/>
              <a:t>University of Arkansas for Medical Sciences</a:t>
            </a:r>
          </a:p>
          <a:p>
            <a:pPr lvl="0"/>
            <a:r>
              <a:rPr lang="en-US" dirty="0"/>
              <a:t>University of Arkansas, Fayetteville</a:t>
            </a:r>
          </a:p>
          <a:p>
            <a:pPr lvl="0"/>
            <a:r>
              <a:rPr lang="en-US" dirty="0"/>
              <a:t>University of Central Arkansas</a:t>
            </a:r>
          </a:p>
        </p:txBody>
      </p:sp>
      <p:sp>
        <p:nvSpPr>
          <p:cNvPr id="10" name="Text Placeholder 9"/>
          <p:cNvSpPr>
            <a:spLocks noGrp="1"/>
          </p:cNvSpPr>
          <p:nvPr>
            <p:ph type="body" sz="quarter" idx="3"/>
          </p:nvPr>
        </p:nvSpPr>
        <p:spPr/>
        <p:txBody>
          <a:bodyPr/>
          <a:lstStyle/>
          <a:p>
            <a:r>
              <a:rPr lang="en-US" sz="1800" b="1" dirty="0"/>
              <a:t>4 Year Independent Universities</a:t>
            </a:r>
            <a:endParaRPr lang="en-US" sz="1800" dirty="0"/>
          </a:p>
        </p:txBody>
      </p:sp>
      <p:sp>
        <p:nvSpPr>
          <p:cNvPr id="11" name="Content Placeholder 10"/>
          <p:cNvSpPr>
            <a:spLocks noGrp="1"/>
          </p:cNvSpPr>
          <p:nvPr>
            <p:ph sz="quarter" idx="4"/>
          </p:nvPr>
        </p:nvSpPr>
        <p:spPr/>
        <p:txBody>
          <a:bodyPr>
            <a:normAutofit fontScale="92500" lnSpcReduction="20000"/>
          </a:bodyPr>
          <a:lstStyle/>
          <a:p>
            <a:pPr lvl="0"/>
            <a:r>
              <a:rPr lang="en-US" dirty="0"/>
              <a:t>Arkansas Baptist College</a:t>
            </a:r>
          </a:p>
          <a:p>
            <a:pPr lvl="0"/>
            <a:r>
              <a:rPr lang="en-US" dirty="0"/>
              <a:t>Central Baptist College</a:t>
            </a:r>
          </a:p>
          <a:p>
            <a:pPr lvl="0"/>
            <a:r>
              <a:rPr lang="en-US" dirty="0"/>
              <a:t>Crowley’s Ridge College</a:t>
            </a:r>
          </a:p>
          <a:p>
            <a:pPr lvl="0"/>
            <a:r>
              <a:rPr lang="en-US" dirty="0"/>
              <a:t>Harding University</a:t>
            </a:r>
          </a:p>
          <a:p>
            <a:pPr lvl="0"/>
            <a:r>
              <a:rPr lang="en-US" dirty="0"/>
              <a:t>Hendrix College</a:t>
            </a:r>
          </a:p>
          <a:p>
            <a:pPr lvl="0"/>
            <a:r>
              <a:rPr lang="en-US" dirty="0"/>
              <a:t>John Brown University</a:t>
            </a:r>
          </a:p>
          <a:p>
            <a:pPr lvl="0"/>
            <a:r>
              <a:rPr lang="en-US" dirty="0"/>
              <a:t>Lyon College</a:t>
            </a:r>
          </a:p>
          <a:p>
            <a:pPr lvl="0"/>
            <a:r>
              <a:rPr lang="en-US" dirty="0"/>
              <a:t>Ouachita Baptist University</a:t>
            </a:r>
          </a:p>
          <a:p>
            <a:pPr lvl="0"/>
            <a:r>
              <a:rPr lang="en-US" dirty="0"/>
              <a:t>Philander Smith College</a:t>
            </a:r>
          </a:p>
          <a:p>
            <a:pPr lvl="0"/>
            <a:r>
              <a:rPr lang="en-US" dirty="0"/>
              <a:t>University of the Ozarks</a:t>
            </a:r>
          </a:p>
          <a:p>
            <a:pPr lvl="0"/>
            <a:r>
              <a:rPr lang="en-US" dirty="0"/>
              <a:t>Williams Baptist </a:t>
            </a:r>
            <a:r>
              <a:rPr lang="en-US" dirty="0" smtClean="0"/>
              <a:t>College</a:t>
            </a:r>
            <a:endParaRPr lang="en-US" dirty="0"/>
          </a:p>
        </p:txBody>
      </p:sp>
    </p:spTree>
    <p:extLst>
      <p:ext uri="{BB962C8B-B14F-4D97-AF65-F5344CB8AC3E}">
        <p14:creationId xmlns:p14="http://schemas.microsoft.com/office/powerpoint/2010/main" val="1942466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t>ARKANSAS COLLEGES AND UNIVERSITIES: </a:t>
            </a:r>
            <a:endParaRPr lang="en-US" dirty="0"/>
          </a:p>
        </p:txBody>
      </p:sp>
      <p:sp>
        <p:nvSpPr>
          <p:cNvPr id="8" name="Text Placeholder 7"/>
          <p:cNvSpPr>
            <a:spLocks noGrp="1"/>
          </p:cNvSpPr>
          <p:nvPr>
            <p:ph type="body" idx="1"/>
          </p:nvPr>
        </p:nvSpPr>
        <p:spPr/>
        <p:txBody>
          <a:bodyPr/>
          <a:lstStyle/>
          <a:p>
            <a:r>
              <a:rPr lang="en-US" b="1" dirty="0" smtClean="0"/>
              <a:t>2 </a:t>
            </a:r>
            <a:r>
              <a:rPr lang="en-US" b="1" dirty="0"/>
              <a:t>Year Public Universities</a:t>
            </a:r>
            <a:endParaRPr lang="en-US" dirty="0"/>
          </a:p>
        </p:txBody>
      </p:sp>
      <p:sp>
        <p:nvSpPr>
          <p:cNvPr id="9" name="Content Placeholder 8"/>
          <p:cNvSpPr>
            <a:spLocks noGrp="1"/>
          </p:cNvSpPr>
          <p:nvPr>
            <p:ph sz="half" idx="2"/>
          </p:nvPr>
        </p:nvSpPr>
        <p:spPr>
          <a:xfrm>
            <a:off x="1103312" y="2514599"/>
            <a:ext cx="4396339" cy="3971925"/>
          </a:xfrm>
        </p:spPr>
        <p:txBody>
          <a:bodyPr>
            <a:normAutofit fontScale="70000" lnSpcReduction="20000"/>
          </a:bodyPr>
          <a:lstStyle/>
          <a:p>
            <a:pPr lvl="0"/>
            <a:r>
              <a:rPr lang="en-US" dirty="0"/>
              <a:t>Arkansas Northeastern College</a:t>
            </a:r>
          </a:p>
          <a:p>
            <a:pPr lvl="0"/>
            <a:r>
              <a:rPr lang="en-US" dirty="0"/>
              <a:t>Arkansas State University – Beebe</a:t>
            </a:r>
          </a:p>
          <a:p>
            <a:pPr lvl="0"/>
            <a:r>
              <a:rPr lang="en-US" dirty="0"/>
              <a:t>Arkansas State University – Mountain Home</a:t>
            </a:r>
          </a:p>
          <a:p>
            <a:pPr lvl="0"/>
            <a:r>
              <a:rPr lang="en-US" dirty="0"/>
              <a:t>Arkansas State University – Newport</a:t>
            </a:r>
          </a:p>
          <a:p>
            <a:pPr lvl="0"/>
            <a:r>
              <a:rPr lang="en-US" dirty="0"/>
              <a:t>Black River Technical College</a:t>
            </a:r>
          </a:p>
          <a:p>
            <a:pPr lvl="0"/>
            <a:r>
              <a:rPr lang="en-US" dirty="0" err="1"/>
              <a:t>Cossatot</a:t>
            </a:r>
            <a:r>
              <a:rPr lang="en-US" dirty="0"/>
              <a:t> Community College of the University of Arkansas</a:t>
            </a:r>
          </a:p>
          <a:p>
            <a:pPr lvl="0"/>
            <a:r>
              <a:rPr lang="en-US" dirty="0"/>
              <a:t>College of the </a:t>
            </a:r>
            <a:r>
              <a:rPr lang="en-US" dirty="0" err="1"/>
              <a:t>Ouachitas</a:t>
            </a:r>
            <a:endParaRPr lang="en-US" dirty="0"/>
          </a:p>
          <a:p>
            <a:pPr lvl="0"/>
            <a:r>
              <a:rPr lang="en-US" dirty="0"/>
              <a:t>East Arkansas Community College</a:t>
            </a:r>
          </a:p>
          <a:p>
            <a:pPr lvl="0"/>
            <a:r>
              <a:rPr lang="en-US" dirty="0"/>
              <a:t>Mid-South Community College</a:t>
            </a:r>
          </a:p>
          <a:p>
            <a:pPr lvl="0"/>
            <a:r>
              <a:rPr lang="en-US" dirty="0"/>
              <a:t>National Park Community College</a:t>
            </a:r>
          </a:p>
          <a:p>
            <a:pPr lvl="0"/>
            <a:r>
              <a:rPr lang="en-US" dirty="0"/>
              <a:t>North Arkansas College</a:t>
            </a:r>
          </a:p>
          <a:p>
            <a:pPr lvl="0"/>
            <a:r>
              <a:rPr lang="en-US" dirty="0"/>
              <a:t>Northwest Arkansas Community College</a:t>
            </a:r>
          </a:p>
          <a:p>
            <a:pPr lvl="0"/>
            <a:r>
              <a:rPr lang="en-US" dirty="0" err="1"/>
              <a:t>Ozarka</a:t>
            </a:r>
            <a:r>
              <a:rPr lang="en-US" dirty="0"/>
              <a:t> College</a:t>
            </a:r>
          </a:p>
        </p:txBody>
      </p:sp>
      <p:sp>
        <p:nvSpPr>
          <p:cNvPr id="10" name="Text Placeholder 9"/>
          <p:cNvSpPr>
            <a:spLocks noGrp="1"/>
          </p:cNvSpPr>
          <p:nvPr>
            <p:ph type="body" sz="quarter" idx="3"/>
          </p:nvPr>
        </p:nvSpPr>
        <p:spPr/>
        <p:txBody>
          <a:bodyPr/>
          <a:lstStyle/>
          <a:p>
            <a:endParaRPr lang="en-US" sz="1800" dirty="0"/>
          </a:p>
        </p:txBody>
      </p:sp>
      <p:sp>
        <p:nvSpPr>
          <p:cNvPr id="11" name="Content Placeholder 10"/>
          <p:cNvSpPr>
            <a:spLocks noGrp="1"/>
          </p:cNvSpPr>
          <p:nvPr>
            <p:ph sz="quarter" idx="4"/>
          </p:nvPr>
        </p:nvSpPr>
        <p:spPr/>
        <p:txBody>
          <a:bodyPr>
            <a:normAutofit fontScale="85000" lnSpcReduction="20000"/>
          </a:bodyPr>
          <a:lstStyle/>
          <a:p>
            <a:pPr lvl="0"/>
            <a:r>
              <a:rPr lang="en-US" dirty="0"/>
              <a:t>Phillips Community College of the University of Arkansas</a:t>
            </a:r>
          </a:p>
          <a:p>
            <a:pPr lvl="0"/>
            <a:r>
              <a:rPr lang="en-US" dirty="0"/>
              <a:t>Pulaski Technical College</a:t>
            </a:r>
          </a:p>
          <a:p>
            <a:pPr lvl="0"/>
            <a:r>
              <a:rPr lang="en-US" dirty="0"/>
              <a:t>Rich Mountain Community College</a:t>
            </a:r>
          </a:p>
          <a:p>
            <a:pPr lvl="0"/>
            <a:r>
              <a:rPr lang="en-US" dirty="0"/>
              <a:t>South Arkansas Community College</a:t>
            </a:r>
          </a:p>
          <a:p>
            <a:pPr lvl="0"/>
            <a:r>
              <a:rPr lang="en-US" dirty="0"/>
              <a:t>Southeast Arkansas College</a:t>
            </a:r>
          </a:p>
          <a:p>
            <a:pPr lvl="0"/>
            <a:r>
              <a:rPr lang="en-US" dirty="0"/>
              <a:t>Southern Arkansas University – Tech</a:t>
            </a:r>
          </a:p>
          <a:p>
            <a:pPr lvl="0"/>
            <a:r>
              <a:rPr lang="en-US" dirty="0"/>
              <a:t>University of Arkansas Community College at Batesville</a:t>
            </a:r>
          </a:p>
          <a:p>
            <a:pPr lvl="0"/>
            <a:r>
              <a:rPr lang="en-US" dirty="0"/>
              <a:t>University of Arkansas Community College at Hope</a:t>
            </a:r>
          </a:p>
          <a:p>
            <a:r>
              <a:rPr lang="en-US" dirty="0"/>
              <a:t>University of Arkansas Community College at Morrilton</a:t>
            </a:r>
          </a:p>
        </p:txBody>
      </p:sp>
    </p:spTree>
    <p:extLst>
      <p:ext uri="{BB962C8B-B14F-4D97-AF65-F5344CB8AC3E}">
        <p14:creationId xmlns:p14="http://schemas.microsoft.com/office/powerpoint/2010/main" val="4243896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Possible College Criteria:</a:t>
            </a:r>
            <a:endParaRPr lang="en-US" dirty="0"/>
          </a:p>
        </p:txBody>
      </p:sp>
      <p:sp>
        <p:nvSpPr>
          <p:cNvPr id="8" name="Content Placeholder 7"/>
          <p:cNvSpPr>
            <a:spLocks noGrp="1"/>
          </p:cNvSpPr>
          <p:nvPr>
            <p:ph idx="1"/>
          </p:nvPr>
        </p:nvSpPr>
        <p:spPr/>
        <p:txBody>
          <a:bodyPr>
            <a:normAutofit fontScale="85000" lnSpcReduction="20000"/>
          </a:bodyPr>
          <a:lstStyle/>
          <a:p>
            <a:pPr lvl="0"/>
            <a:r>
              <a:rPr lang="en-US" b="1" dirty="0"/>
              <a:t>Majors offered &amp; Accreditation </a:t>
            </a:r>
            <a:endParaRPr lang="en-US" dirty="0"/>
          </a:p>
          <a:p>
            <a:pPr lvl="0"/>
            <a:r>
              <a:rPr lang="en-US" b="1" dirty="0"/>
              <a:t>Location (e.g., close to home, urban or suburban)</a:t>
            </a:r>
            <a:endParaRPr lang="en-US" dirty="0"/>
          </a:p>
          <a:p>
            <a:pPr lvl="0"/>
            <a:r>
              <a:rPr lang="en-US" b="1" dirty="0"/>
              <a:t>Affordability (a combination of costs and aid)</a:t>
            </a:r>
            <a:endParaRPr lang="en-US" dirty="0"/>
          </a:p>
          <a:p>
            <a:pPr lvl="0"/>
            <a:r>
              <a:rPr lang="en-US" b="1" dirty="0"/>
              <a:t>Size</a:t>
            </a:r>
            <a:endParaRPr lang="en-US" dirty="0"/>
          </a:p>
          <a:p>
            <a:pPr lvl="0"/>
            <a:r>
              <a:rPr lang="en-US" b="1" dirty="0"/>
              <a:t>Faculty to Student Ratio</a:t>
            </a:r>
            <a:endParaRPr lang="en-US" dirty="0"/>
          </a:p>
          <a:p>
            <a:pPr lvl="0"/>
            <a:r>
              <a:rPr lang="en-US" b="1" dirty="0"/>
              <a:t>Campus Activities (e.g., theater, symphony, Greek Life)</a:t>
            </a:r>
            <a:endParaRPr lang="en-US" dirty="0"/>
          </a:p>
          <a:p>
            <a:pPr lvl="0"/>
            <a:r>
              <a:rPr lang="en-US" b="1" dirty="0"/>
              <a:t>Prestige</a:t>
            </a:r>
            <a:endParaRPr lang="en-US" dirty="0"/>
          </a:p>
          <a:p>
            <a:pPr lvl="0"/>
            <a:r>
              <a:rPr lang="en-US" b="1" dirty="0"/>
              <a:t>Graduation Rate</a:t>
            </a:r>
            <a:endParaRPr lang="en-US" dirty="0"/>
          </a:p>
          <a:p>
            <a:pPr lvl="0"/>
            <a:r>
              <a:rPr lang="en-US" b="1" dirty="0"/>
              <a:t>Admission Standards</a:t>
            </a:r>
            <a:endParaRPr lang="en-US" dirty="0"/>
          </a:p>
          <a:p>
            <a:pPr lvl="0"/>
            <a:r>
              <a:rPr lang="en-US" b="1" dirty="0"/>
              <a:t>Athletics</a:t>
            </a:r>
            <a:endParaRPr lang="en-US" dirty="0"/>
          </a:p>
          <a:p>
            <a:pPr lvl="0"/>
            <a:r>
              <a:rPr lang="en-US" b="1" dirty="0"/>
              <a:t>Graduate School Opportunities</a:t>
            </a:r>
            <a:endParaRPr lang="en-US" dirty="0"/>
          </a:p>
          <a:p>
            <a:pPr lvl="0"/>
            <a:r>
              <a:rPr lang="en-US" b="1" dirty="0"/>
              <a:t>Career Center </a:t>
            </a:r>
            <a:r>
              <a:rPr lang="en-US" b="1" dirty="0" smtClean="0"/>
              <a:t>Success</a:t>
            </a:r>
            <a:endParaRPr lang="en-US" dirty="0"/>
          </a:p>
        </p:txBody>
      </p:sp>
    </p:spTree>
    <p:extLst>
      <p:ext uri="{BB962C8B-B14F-4D97-AF65-F5344CB8AC3E}">
        <p14:creationId xmlns:p14="http://schemas.microsoft.com/office/powerpoint/2010/main" val="3410361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Where are the Jobs?</a:t>
            </a:r>
            <a:endParaRPr lang="en-US" dirty="0"/>
          </a:p>
        </p:txBody>
      </p:sp>
      <p:sp>
        <p:nvSpPr>
          <p:cNvPr id="3" name="Content Placeholder 2"/>
          <p:cNvSpPr>
            <a:spLocks noGrp="1"/>
          </p:cNvSpPr>
          <p:nvPr>
            <p:ph idx="1"/>
          </p:nvPr>
        </p:nvSpPr>
        <p:spPr/>
        <p:txBody>
          <a:bodyPr/>
          <a:lstStyle/>
          <a:p>
            <a:r>
              <a:rPr lang="en-US" dirty="0" smtClean="0">
                <a:hlinkClick r:id="rId4"/>
              </a:rPr>
              <a:t>Health Care </a:t>
            </a:r>
            <a:r>
              <a:rPr lang="en-US" dirty="0" smtClean="0"/>
              <a:t>- $62, 210</a:t>
            </a:r>
          </a:p>
          <a:p>
            <a:r>
              <a:rPr lang="en-US" dirty="0" smtClean="0"/>
              <a:t>Entrepreneurship – varies</a:t>
            </a:r>
          </a:p>
          <a:p>
            <a:r>
              <a:rPr lang="en-US" dirty="0" smtClean="0"/>
              <a:t>Technology - $63,070 for computer systems analyst</a:t>
            </a:r>
          </a:p>
          <a:p>
            <a:pPr lvl="1"/>
            <a:r>
              <a:rPr lang="en-US" dirty="0" smtClean="0"/>
              <a:t>$73,550 for software developers</a:t>
            </a:r>
          </a:p>
          <a:p>
            <a:pPr lvl="1"/>
            <a:r>
              <a:rPr lang="en-US" dirty="0" smtClean="0"/>
              <a:t>$102,670 for information systems managers</a:t>
            </a:r>
          </a:p>
          <a:p>
            <a:r>
              <a:rPr lang="en-US" dirty="0" smtClean="0"/>
              <a:t>Education - $44,580 for elementary</a:t>
            </a: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0943" y="3707025"/>
            <a:ext cx="4293974" cy="2862649"/>
          </a:xfrm>
          <a:prstGeom prst="rect">
            <a:avLst/>
          </a:prstGeom>
          <a:ln>
            <a:noFill/>
          </a:ln>
          <a:effectLst>
            <a:softEdge rad="112500"/>
          </a:effectLst>
        </p:spPr>
      </p:pic>
    </p:spTree>
    <p:extLst>
      <p:ext uri="{BB962C8B-B14F-4D97-AF65-F5344CB8AC3E}">
        <p14:creationId xmlns:p14="http://schemas.microsoft.com/office/powerpoint/2010/main" val="23771406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4437</TotalTime>
  <Words>1874</Words>
  <Application>Microsoft Office PowerPoint</Application>
  <PresentationFormat>Widescreen</PresentationFormat>
  <Paragraphs>385</Paragraphs>
  <Slides>33</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Century Gothic</vt:lpstr>
      <vt:lpstr>Wingdings 3</vt:lpstr>
      <vt:lpstr>Ion</vt:lpstr>
      <vt:lpstr>PACED Decision Making Model</vt:lpstr>
      <vt:lpstr>What’s an Education Really Worth</vt:lpstr>
      <vt:lpstr>Student Profiles</vt:lpstr>
      <vt:lpstr>PowerPoint Presentation</vt:lpstr>
      <vt:lpstr>Where to Study in Arkansas?</vt:lpstr>
      <vt:lpstr>ARKANSAS COLLEGES AND UNIVERSITIES: </vt:lpstr>
      <vt:lpstr>ARKANSAS COLLEGES AND UNIVERSITIES: </vt:lpstr>
      <vt:lpstr>Possible College Criteria:</vt:lpstr>
      <vt:lpstr>Where are the Jobs?</vt:lpstr>
      <vt:lpstr>What They Pay?</vt:lpstr>
      <vt:lpstr>Where Can I Study My Chosen Degree?</vt:lpstr>
      <vt:lpstr>PowerPoint Presentation</vt:lpstr>
      <vt:lpstr>Paying for College</vt:lpstr>
      <vt:lpstr>Student Loans:</vt:lpstr>
      <vt:lpstr>5 Nontraditional Ways to Pay for College</vt:lpstr>
      <vt:lpstr>What Degree is Right for You?</vt:lpstr>
      <vt:lpstr>What Degree is Right for You?</vt:lpstr>
      <vt:lpstr>What Degree is Right for You?</vt:lpstr>
      <vt:lpstr>What Degree is Right for You?</vt:lpstr>
      <vt:lpstr>What Degree is Right for You?</vt:lpstr>
      <vt:lpstr>If you answered mostly A’s:</vt:lpstr>
      <vt:lpstr>If you answered mostly B’s:</vt:lpstr>
      <vt:lpstr>If you answered mostly C’s:</vt:lpstr>
      <vt:lpstr>If you answered mostly D’s:</vt:lpstr>
      <vt:lpstr>If you answered mostly E’s:</vt:lpstr>
      <vt:lpstr>If you answered mostly F’s:</vt:lpstr>
      <vt:lpstr>If you answered mostly G’s:</vt:lpstr>
      <vt:lpstr>ACT or SAT</vt:lpstr>
      <vt:lpstr>ACT Practice</vt:lpstr>
      <vt:lpstr>SAT Practice</vt:lpstr>
      <vt:lpstr>Campus Visits</vt:lpstr>
      <vt:lpstr>The Volunteer Advantage</vt:lpstr>
      <vt:lpstr>Social Network To-Do List</vt:lpstr>
    </vt:vector>
  </TitlesOfParts>
  <Company>University of Arkansas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Moore</dc:creator>
  <cp:lastModifiedBy>Rita L. Littrell</cp:lastModifiedBy>
  <cp:revision>43</cp:revision>
  <dcterms:created xsi:type="dcterms:W3CDTF">2014-06-12T18:00:23Z</dcterms:created>
  <dcterms:modified xsi:type="dcterms:W3CDTF">2014-07-29T17:57:33Z</dcterms:modified>
</cp:coreProperties>
</file>