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sldIdLst>
    <p:sldId id="288" r:id="rId2"/>
    <p:sldId id="295" r:id="rId3"/>
    <p:sldId id="257" r:id="rId4"/>
    <p:sldId id="258" r:id="rId5"/>
    <p:sldId id="294" r:id="rId6"/>
    <p:sldId id="259" r:id="rId7"/>
    <p:sldId id="260" r:id="rId8"/>
    <p:sldId id="269" r:id="rId9"/>
    <p:sldId id="284" r:id="rId10"/>
    <p:sldId id="272" r:id="rId11"/>
    <p:sldId id="268" r:id="rId12"/>
    <p:sldId id="270" r:id="rId13"/>
    <p:sldId id="302" r:id="rId14"/>
    <p:sldId id="298" r:id="rId15"/>
    <p:sldId id="299" r:id="rId16"/>
    <p:sldId id="266" r:id="rId17"/>
    <p:sldId id="267" r:id="rId18"/>
    <p:sldId id="280" r:id="rId19"/>
    <p:sldId id="289" r:id="rId20"/>
    <p:sldId id="263" r:id="rId21"/>
    <p:sldId id="273" r:id="rId22"/>
    <p:sldId id="300" r:id="rId23"/>
    <p:sldId id="301" r:id="rId24"/>
    <p:sldId id="286" r:id="rId25"/>
    <p:sldId id="277" r:id="rId26"/>
    <p:sldId id="303" r:id="rId27"/>
    <p:sldId id="304" r:id="rId28"/>
    <p:sldId id="274" r:id="rId29"/>
    <p:sldId id="271" r:id="rId30"/>
    <p:sldId id="285" r:id="rId31"/>
    <p:sldId id="275" r:id="rId32"/>
    <p:sldId id="287" r:id="rId33"/>
    <p:sldId id="278" r:id="rId34"/>
    <p:sldId id="283" r:id="rId35"/>
    <p:sldId id="265" r:id="rId36"/>
    <p:sldId id="305" r:id="rId37"/>
    <p:sldId id="306" r:id="rId38"/>
    <p:sldId id="293" r:id="rId39"/>
    <p:sldId id="282" r:id="rId40"/>
    <p:sldId id="311" r:id="rId41"/>
    <p:sldId id="312" r:id="rId42"/>
    <p:sldId id="309" r:id="rId43"/>
    <p:sldId id="310" r:id="rId44"/>
    <p:sldId id="308" r:id="rId45"/>
    <p:sldId id="307" r:id="rId46"/>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97" autoAdjust="0"/>
    <p:restoredTop sz="88263" autoAdjust="0"/>
  </p:normalViewPr>
  <p:slideViewPr>
    <p:cSldViewPr>
      <p:cViewPr varScale="1">
        <p:scale>
          <a:sx n="82" d="100"/>
          <a:sy n="82" d="100"/>
        </p:scale>
        <p:origin x="-10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83CC0-8305-47E7-B7BC-125568505976}" type="datetimeFigureOut">
              <a:rPr lang="en-US" smtClean="0"/>
              <a:pPr/>
              <a:t>3/15/2010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43FE0-292D-4895-AFBA-5A2CB4F711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is one of the two largest poultry producers in the nation.  Jobs and income are generated</a:t>
            </a:r>
            <a:r>
              <a:rPr lang="en-US" baseline="0" dirty="0" smtClean="0"/>
              <a:t> by individual growers, feed mills, trucking, processing plants, etc.  Tyson Foods headquarters in Springdale is the largest producer of chicken, pork and beef in the world.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(Amy – how about some logos?)</a:t>
            </a:r>
          </a:p>
          <a:p>
            <a:r>
              <a:rPr lang="en-US" dirty="0" smtClean="0"/>
              <a:t>Arkansas has had a small but viable wine industry for more than 100 years.</a:t>
            </a:r>
            <a:r>
              <a:rPr lang="en-US" baseline="0" dirty="0" smtClean="0"/>
              <a:t>  It was brought to the area around Altus by Swiss-German wine makers at the height of the newly developed railroad.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a:t>
            </a:r>
            <a:r>
              <a:rPr lang="en-US" baseline="0" dirty="0" smtClean="0"/>
              <a:t> has a long tradition of fruit production.  Washington County was once the leading apple producer in the nation.  Festivals are testimony to the important place of Arkansas orchards.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is blessed with abundant natural resources</a:t>
            </a:r>
            <a:r>
              <a:rPr lang="en-US" baseline="0" dirty="0" smtClean="0"/>
              <a:t> that have resulted in the development of numerous industries.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timber industry became a major source of jobs and income in the late 19</a:t>
            </a:r>
            <a:r>
              <a:rPr lang="en-US" baseline="30000" dirty="0" smtClean="0"/>
              <a:t>th</a:t>
            </a:r>
            <a:r>
              <a:rPr lang="en-US" dirty="0" smtClean="0"/>
              <a:t> and 20</a:t>
            </a:r>
            <a:r>
              <a:rPr lang="en-US" baseline="30000" dirty="0" smtClean="0"/>
              <a:t>th</a:t>
            </a:r>
            <a:r>
              <a:rPr lang="en-US" dirty="0" smtClean="0"/>
              <a:t> centuries.  Most of Arkansas’ hardwood forest</a:t>
            </a:r>
            <a:r>
              <a:rPr lang="en-US" baseline="0" dirty="0" smtClean="0"/>
              <a:t> have been cut over about three times and the fast growing southern pines many more.</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saw and paper mills require a relatively</a:t>
            </a:r>
            <a:r>
              <a:rPr lang="en-US" baseline="0" dirty="0" smtClean="0"/>
              <a:t> large capital investment, entrepreneurs came in to set up the mills, build workers houses, provide a company store and often develop a company town with everything owned by the company.</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Far</a:t>
            </a:r>
            <a:r>
              <a:rPr lang="en-US" baseline="0" dirty="0" smtClean="0"/>
              <a:t> South Arkansas boomed in the 1920’s with the discovery and development of several oil fields.  By the 1940’s production declined but production and refining of oil is still important to the economy of the region.</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War II required a large market</a:t>
            </a:r>
            <a:r>
              <a:rPr lang="en-US" baseline="0" dirty="0" smtClean="0"/>
              <a:t> for aluminum which is refined from Bauxite.  The major domestic deposits of Bauxite was found in Central Arkansas and several large aluminum refining plants provided most of the nation’s aluminum.  Today, with the depletion of mines in Arkansas and cheaper foreign sources, very little Bauxite is currently mined in the state.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long been a producer of natural gas</a:t>
            </a:r>
            <a:r>
              <a:rPr lang="en-US" baseline="0" dirty="0" smtClean="0"/>
              <a:t> in the South and Western regions but the newly discovered Fayetteville Shale promises to far exceed previous producers.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evolution of transportation</a:t>
            </a:r>
            <a:r>
              <a:rPr lang="en-US" baseline="0" dirty="0" smtClean="0"/>
              <a:t> has facilitated shifts in economic development in the state.  Early settlements were built on rivers and steamboat transportation was important.  Railroads followed the Civil War and brought the development of new towns.  Next came paved highways with cars and trucks.  The interstate highway system combined with the Kerr-McClelland Arkansas River development project facilitated Arkansas’ trade with the world.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explorers were in search of gold and silver.  The earliest</a:t>
            </a:r>
            <a:r>
              <a:rPr lang="en-US" baseline="0" dirty="0" smtClean="0"/>
              <a:t> European Explore in what became Arkansas was Hernando de Soto from Spain searching for gold and silver and converts to Christianity.  150 years later French Explorers followed laying claim for France and looking to expand trade.</a:t>
            </a:r>
            <a:endParaRPr lang="en-US" dirty="0" smtClean="0"/>
          </a:p>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Civil</a:t>
            </a:r>
            <a:r>
              <a:rPr lang="en-US" baseline="0" dirty="0" smtClean="0"/>
              <a:t> War, railroads were built connecting all parts of the state and replaced rivers as the major transportation system for transporting goods and people.  With the development of a system of highways in the mid 20</a:t>
            </a:r>
            <a:r>
              <a:rPr lang="en-US" baseline="30000" dirty="0" smtClean="0"/>
              <a:t>th</a:t>
            </a:r>
            <a:r>
              <a:rPr lang="en-US" baseline="0" dirty="0" smtClean="0"/>
              <a:t> century, railroads declined but remain important for the movement of freight.</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Trucking is an important industry centered in Northwest Arkansas</a:t>
            </a:r>
            <a:r>
              <a:rPr lang="en-US" baseline="0" dirty="0" smtClean="0"/>
              <a:t>.  Among a large number of firms, J.B. Hunt headquartered in Lowell is one of the largest transportation firms in the 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interstate</a:t>
            </a:r>
            <a:r>
              <a:rPr lang="en-US" baseline="0" dirty="0" smtClean="0"/>
              <a:t> highway system opened up Arkansas industries to markets in the U.S. and the world.</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River transportation has had a revival with the development of the McClellan-Kerr system on the Arkansas River.  It is especially efficient for bulk cargo.</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Walmart</a:t>
            </a:r>
            <a:r>
              <a:rPr lang="en-US" baseline="0" dirty="0" smtClean="0"/>
              <a:t> and </a:t>
            </a:r>
            <a:r>
              <a:rPr lang="en-US" baseline="0" dirty="0" err="1" smtClean="0"/>
              <a:t>Dillards</a:t>
            </a:r>
            <a:r>
              <a:rPr lang="en-US" baseline="0" dirty="0" smtClean="0"/>
              <a:t>, headquartered in Arkansas, have made Arkansas a leader in retailing.  Their impact is multiplied by the large number of national and international firms that have a presences in Arkansas to service them.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William Dillard,</a:t>
            </a:r>
            <a:r>
              <a:rPr lang="en-US" baseline="0" dirty="0" smtClean="0"/>
              <a:t> with $8000 borrowed from his father, founded the first store in Nashville Arkansas.  Today there are 330 stores in 29 states.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Rita – look up some interesting info</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though Arkansas has traditionally</a:t>
            </a:r>
            <a:r>
              <a:rPr lang="en-US" baseline="0" dirty="0" smtClean="0"/>
              <a:t> been an agricultural state, manufacturing has become a greater source of jobs and income.  Concentration of industries are in the area of Little Rock, Fort Smith, Northwest Arkansas, and Jonesboro but industrial development is evident throughout most of the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promising avenues for economic development</a:t>
            </a:r>
            <a:r>
              <a:rPr lang="en-US" baseline="0" dirty="0" smtClean="0"/>
              <a:t> is the technology industry.  Which brings high skilled workers and good wages to Arkansas.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green promises to be a major</a:t>
            </a:r>
            <a:r>
              <a:rPr lang="en-US" baseline="0" dirty="0" smtClean="0"/>
              <a:t> source of economic development in the future.  Arkansas has a stake in wind power industries but should also forge ahead in other energy-saving, pollution control and sustainability industries.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Native American lived throughout the area that became Arkansas when the first Europeans arrived searching for gold.  The Native American lived in villages and survived on hunting and farming.</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 development</a:t>
            </a:r>
            <a:r>
              <a:rPr lang="en-US" baseline="0" dirty="0" smtClean="0"/>
              <a:t> depends on a strong source of financial capital, small businesses, farmers, start up enterprises all need the services of banks.  Arkansas is fortunate to have a strong banking sector.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adopted</a:t>
            </a:r>
            <a:r>
              <a:rPr lang="en-US" baseline="0" dirty="0" smtClean="0"/>
              <a:t> the slogan as the “natural state”.  With that designation it has attracted tourist seeking a natural setting for fishing, camping, hiking, etc.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early</a:t>
            </a:r>
            <a:r>
              <a:rPr lang="en-US" baseline="0" dirty="0" smtClean="0"/>
              <a:t> 20</a:t>
            </a:r>
            <a:r>
              <a:rPr lang="en-US" baseline="30000" dirty="0" smtClean="0"/>
              <a:t>th</a:t>
            </a:r>
            <a:r>
              <a:rPr lang="en-US" baseline="0" dirty="0" smtClean="0"/>
              <a:t> century Hot Springs became nationally known for the perceived healing powers of its thermal springs.  It is still an important tourist destination.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Eureka</a:t>
            </a:r>
            <a:r>
              <a:rPr lang="en-US" baseline="0" dirty="0" smtClean="0"/>
              <a:t> Springs developed as another Spa town and was constructed with elaborate Victorian style houses.  It is today an important artist colony and tourist destination.</a:t>
            </a:r>
          </a:p>
        </p:txBody>
      </p:sp>
      <p:sp>
        <p:nvSpPr>
          <p:cNvPr id="4" name="Slide Number Placeholder 3"/>
          <p:cNvSpPr>
            <a:spLocks noGrp="1"/>
          </p:cNvSpPr>
          <p:nvPr>
            <p:ph type="sldNum" sz="quarter" idx="10"/>
          </p:nvPr>
        </p:nvSpPr>
        <p:spPr/>
        <p:txBody>
          <a:bodyPr/>
          <a:lstStyle/>
          <a:p>
            <a:fld id="{5AD43FE0-292D-4895-AFBA-5A2CB4F711AB}"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Tucked away in Stone</a:t>
            </a:r>
            <a:r>
              <a:rPr lang="en-US" baseline="0" dirty="0" smtClean="0"/>
              <a:t> County, the folk center seeks to preserve traditional Ozark crafts and music.  Programs range from craft demonstrations to jam sessions on the town square.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a:t>
            </a:r>
            <a:r>
              <a:rPr lang="en-US" baseline="0" dirty="0" smtClean="0"/>
              <a:t> 1960’s when many rivers were being dammed for flood control a group of local outdoors people lead by Neal Compton of Rogers succeeded in preservation of the Buffalo as a naturally flowing river through designation as the first National River.</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Arkansas has been the home</a:t>
            </a:r>
            <a:r>
              <a:rPr lang="en-US" baseline="0" dirty="0" smtClean="0"/>
              <a:t> of a relatively large number of entrepreneurs.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will vary.  A few ideas are provided but please remember that these should only be added to the student ideas if they do not surface.  1) Arkansas is very interested in developing businesses that support</a:t>
            </a:r>
            <a:r>
              <a:rPr lang="en-US" baseline="0" dirty="0" smtClean="0"/>
              <a:t> alternative energies.  Health care is a growing industry also as new treatments are found and the aging baby boomers want services to help them live a better and longer lives.  Health and nutrition are also of growing interest to people. 2) We can recruit global companies with these skills or we can develop them ourselves through entrepreneurship.  3) Environmental engineering is a field that is expected to have growth in the future.  Studying science and mathematics can prepare you for many careers and job possibilities.  Education and health care are usually jobs that will be in demand.</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European settlement was made by the French at Arkansas Post primarily for trading for beaver furs with</a:t>
            </a:r>
            <a:r>
              <a:rPr lang="en-US" baseline="0" dirty="0" smtClean="0"/>
              <a:t> the Native Americans.  Transportation was almost entirely by rivers.</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development used</a:t>
            </a:r>
            <a:r>
              <a:rPr lang="en-US" baseline="0" dirty="0" smtClean="0"/>
              <a:t> the vast natural resources of Arkansas including fertile alluvial plains and water resources primarily for agriculture.  Major Agri-business over history have been cotton, rice, soybeans, poultry, and corn.</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area of</a:t>
            </a:r>
            <a:r>
              <a:rPr lang="en-US" baseline="0" dirty="0" smtClean="0"/>
              <a:t> Arkansas was sold to the United States, in 1803 settlers migrated in from the Old South and brought with them the cotton plantation system with slave labor. Cotton dominated the Arkansas agriculture until well into the 20</a:t>
            </a:r>
            <a:r>
              <a:rPr lang="en-US" baseline="30000" dirty="0" smtClean="0"/>
              <a:t>th</a:t>
            </a:r>
            <a:r>
              <a:rPr lang="en-US" baseline="0" dirty="0" smtClean="0"/>
              <a:t> century and is still an important crop.</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slavery was ended following the Civil War, the need for labor in the cotton fields of the old plantation was met with a system of tenant farming.  Landless farmers worked the fields for a portion of their crop and as the price of cotton fluctuated so did their income. The system with its widespread poverty has all but disappeared today.</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Rice production in Arkansas began</a:t>
            </a:r>
            <a:r>
              <a:rPr lang="en-US" baseline="0" dirty="0" smtClean="0"/>
              <a:t> in the Grand Prairie counties? in Stuttgart in the early 20</a:t>
            </a:r>
            <a:r>
              <a:rPr lang="en-US" baseline="30000" dirty="0" smtClean="0"/>
              <a:t>th</a:t>
            </a:r>
            <a:r>
              <a:rPr lang="en-US" baseline="0" dirty="0" smtClean="0"/>
              <a:t> century.  It spread to other Delta Counties and today Arkansas is the leading rice producing state in the nation.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Soybeans became</a:t>
            </a:r>
            <a:r>
              <a:rPr lang="en-US" baseline="0" dirty="0" smtClean="0"/>
              <a:t> a major crop in Arkansas in the second half of the 20</a:t>
            </a:r>
            <a:r>
              <a:rPr lang="en-US" baseline="30000" dirty="0" smtClean="0"/>
              <a:t>th</a:t>
            </a:r>
            <a:r>
              <a:rPr lang="en-US" baseline="0" dirty="0" smtClean="0"/>
              <a:t> century replacing cotton as the largest source of agricultural income.  </a:t>
            </a:r>
            <a:endParaRPr lang="en-US" dirty="0"/>
          </a:p>
        </p:txBody>
      </p:sp>
      <p:sp>
        <p:nvSpPr>
          <p:cNvPr id="4" name="Slide Number Placeholder 3"/>
          <p:cNvSpPr>
            <a:spLocks noGrp="1"/>
          </p:cNvSpPr>
          <p:nvPr>
            <p:ph type="sldNum" sz="quarter" idx="10"/>
          </p:nvPr>
        </p:nvSpPr>
        <p:spPr/>
        <p:txBody>
          <a:bodyPr/>
          <a:lstStyle/>
          <a:p>
            <a:fld id="{5AD43FE0-292D-4895-AFBA-5A2CB4F711A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2"/>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85" indent="0" algn="ctr">
              <a:buNone/>
              <a:defRPr>
                <a:solidFill>
                  <a:schemeClr val="tx1">
                    <a:tint val="75000"/>
                  </a:schemeClr>
                </a:solidFill>
              </a:defRPr>
            </a:lvl2pPr>
            <a:lvl3pPr marL="1015970" indent="0" algn="ctr">
              <a:buNone/>
              <a:defRPr>
                <a:solidFill>
                  <a:schemeClr val="tx1">
                    <a:tint val="75000"/>
                  </a:schemeClr>
                </a:solidFill>
              </a:defRPr>
            </a:lvl3pPr>
            <a:lvl4pPr marL="1523955" indent="0" algn="ctr">
              <a:buNone/>
              <a:defRPr>
                <a:solidFill>
                  <a:schemeClr val="tx1">
                    <a:tint val="75000"/>
                  </a:schemeClr>
                </a:solidFill>
              </a:defRPr>
            </a:lvl4pPr>
            <a:lvl5pPr marL="2031940" indent="0" algn="ctr">
              <a:buNone/>
              <a:defRPr>
                <a:solidFill>
                  <a:schemeClr val="tx1">
                    <a:tint val="75000"/>
                  </a:schemeClr>
                </a:solidFill>
              </a:defRPr>
            </a:lvl5pPr>
            <a:lvl6pPr marL="2539925" indent="0" algn="ctr">
              <a:buNone/>
              <a:defRPr>
                <a:solidFill>
                  <a:schemeClr val="tx1">
                    <a:tint val="75000"/>
                  </a:schemeClr>
                </a:solidFill>
              </a:defRPr>
            </a:lvl6pPr>
            <a:lvl7pPr marL="3047910" indent="0" algn="ctr">
              <a:buNone/>
              <a:defRPr>
                <a:solidFill>
                  <a:schemeClr val="tx1">
                    <a:tint val="75000"/>
                  </a:schemeClr>
                </a:solidFill>
              </a:defRPr>
            </a:lvl7pPr>
            <a:lvl8pPr marL="3555893" indent="0" algn="ctr">
              <a:buNone/>
              <a:defRPr>
                <a:solidFill>
                  <a:schemeClr val="tx1">
                    <a:tint val="75000"/>
                  </a:schemeClr>
                </a:solidFill>
              </a:defRPr>
            </a:lvl8pPr>
            <a:lvl9pPr marL="40638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5DCF6637-3A3D-4FF8-A28D-8237A74793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09FC8BC5-2388-4ECB-AAC8-69F52F13B5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84444" y="338669"/>
            <a:ext cx="2540000" cy="72248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4444" y="338669"/>
            <a:ext cx="7450667" cy="7224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70C31818-487A-48A5-8A4A-4BF5E2B5C2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8"/>
            <a:ext cx="8636000" cy="1513417"/>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4"/>
            <a:ext cx="8636000" cy="1666874"/>
          </a:xfrm>
        </p:spPr>
        <p:txBody>
          <a:bodyPr anchor="b"/>
          <a:lstStyle>
            <a:lvl1pPr marL="0" indent="0">
              <a:buNone/>
              <a:defRPr sz="2200">
                <a:solidFill>
                  <a:schemeClr val="tx1">
                    <a:tint val="75000"/>
                  </a:schemeClr>
                </a:solidFill>
              </a:defRPr>
            </a:lvl1pPr>
            <a:lvl2pPr marL="507985" indent="0">
              <a:buNone/>
              <a:defRPr sz="2000">
                <a:solidFill>
                  <a:schemeClr val="tx1">
                    <a:tint val="75000"/>
                  </a:schemeClr>
                </a:solidFill>
              </a:defRPr>
            </a:lvl2pPr>
            <a:lvl3pPr marL="1015970" indent="0">
              <a:buNone/>
              <a:defRPr sz="1800">
                <a:solidFill>
                  <a:schemeClr val="tx1">
                    <a:tint val="75000"/>
                  </a:schemeClr>
                </a:solidFill>
              </a:defRPr>
            </a:lvl3pPr>
            <a:lvl4pPr marL="1523955" indent="0">
              <a:buNone/>
              <a:defRPr sz="1600">
                <a:solidFill>
                  <a:schemeClr val="tx1">
                    <a:tint val="75000"/>
                  </a:schemeClr>
                </a:solidFill>
              </a:defRPr>
            </a:lvl4pPr>
            <a:lvl5pPr marL="2031940" indent="0">
              <a:buNone/>
              <a:defRPr sz="1600">
                <a:solidFill>
                  <a:schemeClr val="tx1">
                    <a:tint val="75000"/>
                  </a:schemeClr>
                </a:solidFill>
              </a:defRPr>
            </a:lvl5pPr>
            <a:lvl6pPr marL="2539925" indent="0">
              <a:buNone/>
              <a:defRPr sz="1600">
                <a:solidFill>
                  <a:schemeClr val="tx1">
                    <a:tint val="75000"/>
                  </a:schemeClr>
                </a:solidFill>
              </a:defRPr>
            </a:lvl6pPr>
            <a:lvl7pPr marL="3047910" indent="0">
              <a:buNone/>
              <a:defRPr sz="1600">
                <a:solidFill>
                  <a:schemeClr val="tx1">
                    <a:tint val="75000"/>
                  </a:schemeClr>
                </a:solidFill>
              </a:defRPr>
            </a:lvl7pPr>
            <a:lvl8pPr marL="3555893" indent="0">
              <a:buNone/>
              <a:defRPr sz="1600">
                <a:solidFill>
                  <a:schemeClr val="tx1">
                    <a:tint val="75000"/>
                  </a:schemeClr>
                </a:solidFill>
              </a:defRPr>
            </a:lvl8pPr>
            <a:lvl9pPr marL="406387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290AAAB9-46B6-44A6-8CC5-30FC196469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4447"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29111" y="1975556"/>
            <a:ext cx="4995333" cy="5588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09E9342B-35AB-4F61-A7EE-166C6427F6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85" indent="0">
              <a:buNone/>
              <a:defRPr sz="2200" b="1"/>
            </a:lvl2pPr>
            <a:lvl3pPr marL="1015970" indent="0">
              <a:buNone/>
              <a:defRPr sz="2000" b="1"/>
            </a:lvl3pPr>
            <a:lvl4pPr marL="1523955" indent="0">
              <a:buNone/>
              <a:defRPr sz="1800" b="1"/>
            </a:lvl4pPr>
            <a:lvl5pPr marL="2031940" indent="0">
              <a:buNone/>
              <a:defRPr sz="1800" b="1"/>
            </a:lvl5pPr>
            <a:lvl6pPr marL="2539925" indent="0">
              <a:buNone/>
              <a:defRPr sz="1800" b="1"/>
            </a:lvl6pPr>
            <a:lvl7pPr marL="3047910" indent="0">
              <a:buNone/>
              <a:defRPr sz="1800" b="1"/>
            </a:lvl7pPr>
            <a:lvl8pPr marL="3555893" indent="0">
              <a:buNone/>
              <a:defRPr sz="1800" b="1"/>
            </a:lvl8pPr>
            <a:lvl9pPr marL="406387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2" y="1705681"/>
            <a:ext cx="4490861" cy="710847"/>
          </a:xfrm>
        </p:spPr>
        <p:txBody>
          <a:bodyPr anchor="b"/>
          <a:lstStyle>
            <a:lvl1pPr marL="0" indent="0">
              <a:buNone/>
              <a:defRPr sz="2700" b="1"/>
            </a:lvl1pPr>
            <a:lvl2pPr marL="507985" indent="0">
              <a:buNone/>
              <a:defRPr sz="2200" b="1"/>
            </a:lvl2pPr>
            <a:lvl3pPr marL="1015970" indent="0">
              <a:buNone/>
              <a:defRPr sz="2000" b="1"/>
            </a:lvl3pPr>
            <a:lvl4pPr marL="1523955" indent="0">
              <a:buNone/>
              <a:defRPr sz="1800" b="1"/>
            </a:lvl4pPr>
            <a:lvl5pPr marL="2031940" indent="0">
              <a:buNone/>
              <a:defRPr sz="1800" b="1"/>
            </a:lvl5pPr>
            <a:lvl6pPr marL="2539925" indent="0">
              <a:buNone/>
              <a:defRPr sz="1800" b="1"/>
            </a:lvl6pPr>
            <a:lvl7pPr marL="3047910" indent="0">
              <a:buNone/>
              <a:defRPr sz="1800" b="1"/>
            </a:lvl7pPr>
            <a:lvl8pPr marL="3555893" indent="0">
              <a:buNone/>
              <a:defRPr sz="1800" b="1"/>
            </a:lvl8pPr>
            <a:lvl9pPr marL="406387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2"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Bmcee.uark.edu </a:t>
            </a:r>
            <a:endParaRPr lang="en-US"/>
          </a:p>
        </p:txBody>
      </p:sp>
      <p:sp>
        <p:nvSpPr>
          <p:cNvPr id="8" name="Footer Placeholder 7"/>
          <p:cNvSpPr>
            <a:spLocks noGrp="1"/>
          </p:cNvSpPr>
          <p:nvPr>
            <p:ph type="ftr" sz="quarter" idx="11"/>
          </p:nvPr>
        </p:nvSpPr>
        <p:spPr/>
        <p:txBody>
          <a:bodyPr/>
          <a:lstStyle/>
          <a:p>
            <a:r>
              <a:rPr lang="en-US" smtClean="0"/>
              <a:t>Bessie B. Moore Center for Economic Education</a:t>
            </a:r>
            <a:endParaRPr lang="en-US"/>
          </a:p>
        </p:txBody>
      </p:sp>
      <p:sp>
        <p:nvSpPr>
          <p:cNvPr id="9" name="Slide Number Placeholder 8"/>
          <p:cNvSpPr>
            <a:spLocks noGrp="1"/>
          </p:cNvSpPr>
          <p:nvPr>
            <p:ph type="sldNum" sz="quarter" idx="12"/>
          </p:nvPr>
        </p:nvSpPr>
        <p:spPr/>
        <p:txBody>
          <a:bodyPr/>
          <a:lstStyle/>
          <a:p>
            <a:fld id="{FB84A972-3DD0-423B-A8A7-BEE7D2B16F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Bmcee.uark.edu </a:t>
            </a:r>
            <a:endParaRPr lang="en-US"/>
          </a:p>
        </p:txBody>
      </p:sp>
      <p:sp>
        <p:nvSpPr>
          <p:cNvPr id="4" name="Footer Placeholder 3"/>
          <p:cNvSpPr>
            <a:spLocks noGrp="1"/>
          </p:cNvSpPr>
          <p:nvPr>
            <p:ph type="ftr" sz="quarter" idx="11"/>
          </p:nvPr>
        </p:nvSpPr>
        <p:spPr/>
        <p:txBody>
          <a:bodyPr/>
          <a:lstStyle/>
          <a:p>
            <a:r>
              <a:rPr lang="en-US" smtClean="0"/>
              <a:t>Bessie B. Moore Center for Economic Education</a:t>
            </a:r>
            <a:endParaRPr lang="en-US"/>
          </a:p>
        </p:txBody>
      </p:sp>
      <p:sp>
        <p:nvSpPr>
          <p:cNvPr id="5" name="Slide Number Placeholder 4"/>
          <p:cNvSpPr>
            <a:spLocks noGrp="1"/>
          </p:cNvSpPr>
          <p:nvPr>
            <p:ph type="sldNum" sz="quarter" idx="12"/>
          </p:nvPr>
        </p:nvSpPr>
        <p:spPr/>
        <p:txBody>
          <a:bodyPr/>
          <a:lstStyle/>
          <a:p>
            <a:fld id="{0C477258-F0D0-400B-9DD2-C3A8A0701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Bmcee.uark.edu </a:t>
            </a:r>
            <a:endParaRPr lang="en-US"/>
          </a:p>
        </p:txBody>
      </p:sp>
      <p:sp>
        <p:nvSpPr>
          <p:cNvPr id="3" name="Footer Placeholder 2"/>
          <p:cNvSpPr>
            <a:spLocks noGrp="1"/>
          </p:cNvSpPr>
          <p:nvPr>
            <p:ph type="ftr" sz="quarter" idx="11"/>
          </p:nvPr>
        </p:nvSpPr>
        <p:spPr/>
        <p:txBody>
          <a:bodyPr/>
          <a:lstStyle/>
          <a:p>
            <a:r>
              <a:rPr lang="en-US" smtClean="0"/>
              <a:t>Bessie B. Moore Center for Economic Education</a:t>
            </a:r>
            <a:endParaRPr lang="en-US"/>
          </a:p>
        </p:txBody>
      </p:sp>
      <p:sp>
        <p:nvSpPr>
          <p:cNvPr id="4" name="Slide Number Placeholder 3"/>
          <p:cNvSpPr>
            <a:spLocks noGrp="1"/>
          </p:cNvSpPr>
          <p:nvPr>
            <p:ph type="sldNum" sz="quarter" idx="12"/>
          </p:nvPr>
        </p:nvSpPr>
        <p:spPr/>
        <p:txBody>
          <a:bodyPr/>
          <a:lstStyle/>
          <a:p>
            <a:fld id="{24D1CF24-FB0B-4627-BF61-312B940E6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303391"/>
            <a:ext cx="3342570" cy="1291167"/>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72278" y="303392"/>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3" y="1594556"/>
            <a:ext cx="3342570" cy="5212292"/>
          </a:xfrm>
        </p:spPr>
        <p:txBody>
          <a:bodyPr/>
          <a:lstStyle>
            <a:lvl1pPr marL="0" indent="0">
              <a:buNone/>
              <a:defRPr sz="1600"/>
            </a:lvl1pPr>
            <a:lvl2pPr marL="507985" indent="0">
              <a:buNone/>
              <a:defRPr sz="1300"/>
            </a:lvl2pPr>
            <a:lvl3pPr marL="1015970" indent="0">
              <a:buNone/>
              <a:defRPr sz="1100"/>
            </a:lvl3pPr>
            <a:lvl4pPr marL="1523955" indent="0">
              <a:buNone/>
              <a:defRPr sz="1000"/>
            </a:lvl4pPr>
            <a:lvl5pPr marL="2031940" indent="0">
              <a:buNone/>
              <a:defRPr sz="1000"/>
            </a:lvl5pPr>
            <a:lvl6pPr marL="2539925" indent="0">
              <a:buNone/>
              <a:defRPr sz="1000"/>
            </a:lvl6pPr>
            <a:lvl7pPr marL="3047910" indent="0">
              <a:buNone/>
              <a:defRPr sz="1000"/>
            </a:lvl7pPr>
            <a:lvl8pPr marL="3555893" indent="0">
              <a:buNone/>
              <a:defRPr sz="1000"/>
            </a:lvl8pPr>
            <a:lvl9pPr marL="4063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F4F1CC78-4A8E-45ED-93DD-12067A3668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85" indent="0">
              <a:buNone/>
              <a:defRPr sz="3100"/>
            </a:lvl2pPr>
            <a:lvl3pPr marL="1015970" indent="0">
              <a:buNone/>
              <a:defRPr sz="2700"/>
            </a:lvl3pPr>
            <a:lvl4pPr marL="1523955" indent="0">
              <a:buNone/>
              <a:defRPr sz="2200"/>
            </a:lvl4pPr>
            <a:lvl5pPr marL="2031940" indent="0">
              <a:buNone/>
              <a:defRPr sz="2200"/>
            </a:lvl5pPr>
            <a:lvl6pPr marL="2539925" indent="0">
              <a:buNone/>
              <a:defRPr sz="2200"/>
            </a:lvl6pPr>
            <a:lvl7pPr marL="3047910" indent="0">
              <a:buNone/>
              <a:defRPr sz="2200"/>
            </a:lvl7pPr>
            <a:lvl8pPr marL="3555893" indent="0">
              <a:buNone/>
              <a:defRPr sz="2200"/>
            </a:lvl8pPr>
            <a:lvl9pPr marL="4063877" indent="0">
              <a:buNone/>
              <a:defRPr sz="2200"/>
            </a:lvl9pPr>
          </a:lstStyle>
          <a:p>
            <a:endParaRPr lang="en-US"/>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85" indent="0">
              <a:buNone/>
              <a:defRPr sz="1300"/>
            </a:lvl2pPr>
            <a:lvl3pPr marL="1015970" indent="0">
              <a:buNone/>
              <a:defRPr sz="1100"/>
            </a:lvl3pPr>
            <a:lvl4pPr marL="1523955" indent="0">
              <a:buNone/>
              <a:defRPr sz="1000"/>
            </a:lvl4pPr>
            <a:lvl5pPr marL="2031940" indent="0">
              <a:buNone/>
              <a:defRPr sz="1000"/>
            </a:lvl5pPr>
            <a:lvl6pPr marL="2539925" indent="0">
              <a:buNone/>
              <a:defRPr sz="1000"/>
            </a:lvl6pPr>
            <a:lvl7pPr marL="3047910" indent="0">
              <a:buNone/>
              <a:defRPr sz="1000"/>
            </a:lvl7pPr>
            <a:lvl8pPr marL="3555893" indent="0">
              <a:buNone/>
              <a:defRPr sz="1000"/>
            </a:lvl8pPr>
            <a:lvl9pPr marL="406387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p:txBody>
          <a:bodyPr/>
          <a:lstStyle/>
          <a:p>
            <a:r>
              <a:rPr lang="en-US" smtClean="0"/>
              <a:t>Bessie B. Moore Center for Economic Education</a:t>
            </a:r>
            <a:endParaRPr lang="en-US"/>
          </a:p>
        </p:txBody>
      </p:sp>
      <p:sp>
        <p:nvSpPr>
          <p:cNvPr id="7" name="Slide Number Placeholder 6"/>
          <p:cNvSpPr>
            <a:spLocks noGrp="1"/>
          </p:cNvSpPr>
          <p:nvPr>
            <p:ph type="sldNum" sz="quarter" idx="12"/>
          </p:nvPr>
        </p:nvSpPr>
        <p:spPr/>
        <p:txBody>
          <a:bodyPr/>
          <a:lstStyle/>
          <a:p>
            <a:fld id="{9315005A-43A4-4F6E-8206-1850E62FBD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7" tIns="50797" rIns="101597" bIns="507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778000"/>
            <a:ext cx="9144000" cy="5028848"/>
          </a:xfrm>
          <a:prstGeom prst="rect">
            <a:avLst/>
          </a:prstGeom>
        </p:spPr>
        <p:txBody>
          <a:bodyPr vert="horz" lIns="101597" tIns="50797" rIns="101597" bIns="507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2" y="7062614"/>
            <a:ext cx="2370667" cy="405694"/>
          </a:xfrm>
          <a:prstGeom prst="rect">
            <a:avLst/>
          </a:prstGeom>
        </p:spPr>
        <p:txBody>
          <a:bodyPr vert="horz" lIns="101597" tIns="50797" rIns="101597" bIns="50797" rtlCol="0" anchor="ctr"/>
          <a:lstStyle>
            <a:lvl1pPr algn="l">
              <a:defRPr sz="1300">
                <a:solidFill>
                  <a:schemeClr val="tx1">
                    <a:tint val="75000"/>
                  </a:schemeClr>
                </a:solidFill>
              </a:defRPr>
            </a:lvl1pPr>
          </a:lstStyle>
          <a:p>
            <a:r>
              <a:rPr lang="en-US" smtClean="0"/>
              <a:t>Bmcee.uark.edu </a:t>
            </a:r>
            <a:endParaRPr lang="en-US"/>
          </a:p>
        </p:txBody>
      </p:sp>
      <p:sp>
        <p:nvSpPr>
          <p:cNvPr id="5" name="Footer Placeholder 4"/>
          <p:cNvSpPr>
            <a:spLocks noGrp="1"/>
          </p:cNvSpPr>
          <p:nvPr>
            <p:ph type="ftr" sz="quarter" idx="3"/>
          </p:nvPr>
        </p:nvSpPr>
        <p:spPr>
          <a:xfrm>
            <a:off x="3471336" y="7062614"/>
            <a:ext cx="3217333" cy="405694"/>
          </a:xfrm>
          <a:prstGeom prst="rect">
            <a:avLst/>
          </a:prstGeom>
        </p:spPr>
        <p:txBody>
          <a:bodyPr vert="horz" lIns="101597" tIns="50797" rIns="101597" bIns="50797" rtlCol="0" anchor="ctr"/>
          <a:lstStyle>
            <a:lvl1pPr algn="ctr">
              <a:defRPr sz="1300">
                <a:solidFill>
                  <a:schemeClr val="tx1">
                    <a:tint val="75000"/>
                  </a:schemeClr>
                </a:solidFill>
              </a:defRPr>
            </a:lvl1pPr>
          </a:lstStyle>
          <a:p>
            <a:r>
              <a:rPr lang="en-US" smtClean="0"/>
              <a:t>Bessie B. Moore Center for Economic Education</a:t>
            </a:r>
            <a:endParaRPr lang="en-US"/>
          </a:p>
        </p:txBody>
      </p:sp>
      <p:sp>
        <p:nvSpPr>
          <p:cNvPr id="6" name="Slide Number Placeholder 5"/>
          <p:cNvSpPr>
            <a:spLocks noGrp="1"/>
          </p:cNvSpPr>
          <p:nvPr>
            <p:ph type="sldNum" sz="quarter" idx="4"/>
          </p:nvPr>
        </p:nvSpPr>
        <p:spPr>
          <a:xfrm>
            <a:off x="7281333" y="7062614"/>
            <a:ext cx="2370667" cy="405694"/>
          </a:xfrm>
          <a:prstGeom prst="rect">
            <a:avLst/>
          </a:prstGeom>
        </p:spPr>
        <p:txBody>
          <a:bodyPr vert="horz" lIns="101597" tIns="50797" rIns="101597" bIns="50797" rtlCol="0" anchor="ctr"/>
          <a:lstStyle>
            <a:lvl1pPr algn="r">
              <a:defRPr sz="1300">
                <a:solidFill>
                  <a:schemeClr val="tx1">
                    <a:tint val="75000"/>
                  </a:schemeClr>
                </a:solidFill>
              </a:defRPr>
            </a:lvl1pPr>
          </a:lstStyle>
          <a:p>
            <a:fld id="{378C42D0-7895-45A8-B36B-275E5AA2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1015970" rtl="0" eaLnBrk="1" latinLnBrk="0" hangingPunct="1">
        <a:spcBef>
          <a:spcPct val="0"/>
        </a:spcBef>
        <a:buNone/>
        <a:defRPr sz="4900" kern="1200">
          <a:solidFill>
            <a:schemeClr val="tx1"/>
          </a:solidFill>
          <a:latin typeface="+mj-lt"/>
          <a:ea typeface="+mj-ea"/>
          <a:cs typeface="+mj-cs"/>
        </a:defRPr>
      </a:lvl1pPr>
    </p:titleStyle>
    <p:bodyStyle>
      <a:lvl1pPr marL="380988" indent="-380988" algn="l" defTabSz="101597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5476" indent="-317490" algn="l" defTabSz="101597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9962" indent="-253992" algn="l" defTabSz="101597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794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85932"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93917"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01"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886"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870" indent="-253992" algn="l" defTabSz="101597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70" rtl="0" eaLnBrk="1" latinLnBrk="0" hangingPunct="1">
        <a:defRPr sz="2000" kern="1200">
          <a:solidFill>
            <a:schemeClr val="tx1"/>
          </a:solidFill>
          <a:latin typeface="+mn-lt"/>
          <a:ea typeface="+mn-ea"/>
          <a:cs typeface="+mn-cs"/>
        </a:defRPr>
      </a:lvl1pPr>
      <a:lvl2pPr marL="507985" algn="l" defTabSz="1015970" rtl="0" eaLnBrk="1" latinLnBrk="0" hangingPunct="1">
        <a:defRPr sz="2000" kern="1200">
          <a:solidFill>
            <a:schemeClr val="tx1"/>
          </a:solidFill>
          <a:latin typeface="+mn-lt"/>
          <a:ea typeface="+mn-ea"/>
          <a:cs typeface="+mn-cs"/>
        </a:defRPr>
      </a:lvl2pPr>
      <a:lvl3pPr marL="1015970" algn="l" defTabSz="1015970" rtl="0" eaLnBrk="1" latinLnBrk="0" hangingPunct="1">
        <a:defRPr sz="2000" kern="1200">
          <a:solidFill>
            <a:schemeClr val="tx1"/>
          </a:solidFill>
          <a:latin typeface="+mn-lt"/>
          <a:ea typeface="+mn-ea"/>
          <a:cs typeface="+mn-cs"/>
        </a:defRPr>
      </a:lvl3pPr>
      <a:lvl4pPr marL="1523955" algn="l" defTabSz="1015970" rtl="0" eaLnBrk="1" latinLnBrk="0" hangingPunct="1">
        <a:defRPr sz="2000" kern="1200">
          <a:solidFill>
            <a:schemeClr val="tx1"/>
          </a:solidFill>
          <a:latin typeface="+mn-lt"/>
          <a:ea typeface="+mn-ea"/>
          <a:cs typeface="+mn-cs"/>
        </a:defRPr>
      </a:lvl4pPr>
      <a:lvl5pPr marL="2031940" algn="l" defTabSz="1015970" rtl="0" eaLnBrk="1" latinLnBrk="0" hangingPunct="1">
        <a:defRPr sz="2000" kern="1200">
          <a:solidFill>
            <a:schemeClr val="tx1"/>
          </a:solidFill>
          <a:latin typeface="+mn-lt"/>
          <a:ea typeface="+mn-ea"/>
          <a:cs typeface="+mn-cs"/>
        </a:defRPr>
      </a:lvl5pPr>
      <a:lvl6pPr marL="2539925" algn="l" defTabSz="1015970" rtl="0" eaLnBrk="1" latinLnBrk="0" hangingPunct="1">
        <a:defRPr sz="2000" kern="1200">
          <a:solidFill>
            <a:schemeClr val="tx1"/>
          </a:solidFill>
          <a:latin typeface="+mn-lt"/>
          <a:ea typeface="+mn-ea"/>
          <a:cs typeface="+mn-cs"/>
        </a:defRPr>
      </a:lvl6pPr>
      <a:lvl7pPr marL="3047910" algn="l" defTabSz="1015970" rtl="0" eaLnBrk="1" latinLnBrk="0" hangingPunct="1">
        <a:defRPr sz="2000" kern="1200">
          <a:solidFill>
            <a:schemeClr val="tx1"/>
          </a:solidFill>
          <a:latin typeface="+mn-lt"/>
          <a:ea typeface="+mn-ea"/>
          <a:cs typeface="+mn-cs"/>
        </a:defRPr>
      </a:lvl7pPr>
      <a:lvl8pPr marL="3555893" algn="l" defTabSz="1015970" rtl="0" eaLnBrk="1" latinLnBrk="0" hangingPunct="1">
        <a:defRPr sz="2000" kern="1200">
          <a:solidFill>
            <a:schemeClr val="tx1"/>
          </a:solidFill>
          <a:latin typeface="+mn-lt"/>
          <a:ea typeface="+mn-ea"/>
          <a:cs typeface="+mn-cs"/>
        </a:defRPr>
      </a:lvl8pPr>
      <a:lvl9pPr marL="4063877" algn="l" defTabSz="101597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02"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tyson.com/"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encyclopediaofarkansas.net/encyclopedia/entry-detail.aspx?entryID=117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bp0.blogger.com/_rUW6DgdRSGc/RnvmdE6rBXI/AAAAAAAAASE/nBYg0wuaaQw/s1600-h/ChateauAuxArc-sm.jpg"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encyclopediaofarkansas.net/encyclopedia/entry-detail.aspx?entryID=4413" TargetMode="External"/><Relationship Id="rId7" Type="http://schemas.openxmlformats.org/officeDocument/2006/relationships/hyperlink" Target="http://images.google.com/imgres?imgurl=http://www.uark.edu/depts/ifse/images/Peaches2.jpg&amp;imgrefurl=http://www.uark.edu/depts/ifse/major15.html&amp;usg=__XRvYFHbSXZ-oYarGP2r1HwTou9I=&amp;h=685&amp;w=927&amp;sz=60&amp;hl=en&amp;start=3&amp;um=1&amp;itbs=1&amp;tbnid=ONfmb_S7JaIOoM:&amp;tbnh=109&amp;tbnw=147&amp;prev=/images?q=Arkansas+fruit+production&amp;hl=en&amp;rlz=1T4GZEZ_en-GBUS287US287&amp;sa=G&amp;um=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images.google.com/imgres?imgurl=http://www.nysaes.cornell.edu/hort/faculty/reisch/Varietyphotos/neptunelarge.jpg&amp;imgrefurl=http://www.nysaes.cornell.edu/hort/faculty/reisch/bulletin/table/tabletext3.html&amp;usg=__LN2P0TkWsLvPATp6DWgDocyXlFM=&amp;h=774&amp;w=650&amp;sz=136&amp;hl=en&amp;start=59&amp;um=1&amp;itbs=1&amp;tbnid=IflWVyGKNh5hOM:&amp;tbnh=142&amp;tbnw=119&amp;prev=/images?q=Arkansas+fruit+production&amp;ndsp=20&amp;hl=en&amp;rlz=1T4GZEZ_en-GBUS287US287&amp;sa=N&amp;start=40&amp;um=1"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images.google.com/imgres?imgurl=http://www.georgesmayblog.com/wp-content/uploads/2009/08/ttar_watermelon_01_v_launch.jpg&amp;imgrefurl=http://www.georgesmayblog.com/2009/08/&amp;usg=__G4NSJzfkvDBpBlzNGAGDtCYsYQY=&amp;h=363&amp;w=310&amp;sz=28&amp;hl=en&amp;start=3&amp;um=1&amp;itbs=1&amp;tbnid=JITxsAUZcoGjrM:&amp;tbnh=121&amp;tbnw=103&amp;prev=/images?q=Arkansas+fruit+production+watermelon&amp;hl=en&amp;rlz=1T4GZEZ_en-GBUS287US287&amp;um=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43"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4317"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www.amnr.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314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http://geology.com/articles/fayetteville-shale.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1185"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453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www.arkansashighways.com/Magazine/MAGAZINE%20Winter%2006-0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www.realclearwx.com/702072.jpg&amp;imgrefurl=http://www.realclearwx.com/70207.htm&amp;usg=__D2VBcFuyI8CurxlU8tZzFKEREwM=&amp;h=533&amp;w=800&amp;sz=112&amp;hl=en&amp;start=4&amp;um=1&amp;itbs=1&amp;tbnid=kz56DhecdXeK2M:&amp;tbnh=95&amp;tbnw=143&amp;prev=/images?q=locks+on+rivers+in+arkansas&amp;hl=en&amp;rlz=1T4DMUS_enUS310US319&amp;sa=N&amp;um=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photobucket.com/images/five%20and%20dim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almart.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www.fundinguniverse.com/company-histories/Dillards-Inc-Company-Histo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hyperlink" Target="http://images.google.com/imgres?imgurl=http://www.festivalofchocolate.com/Exhibitors/images/tcby.jpg&amp;imgrefurl=http://www.festivalofchocolate.com/Exhibitors/&amp;usg=__uodqZmYiz5rhDyRK9M6Mf_eicOU=&amp;h=238&amp;w=640&amp;sz=14&amp;hl=en&amp;start=3&amp;um=1&amp;itbs=1&amp;tbnid=a4Z98ewLa-iQlM:&amp;tbnh=51&amp;tbnw=137&amp;prev=/images?q=tcby&amp;hl=en&amp;rlz=1T4GZEZ_en-GBUS287US287&amp;sa=N&amp;um=1" TargetMode="External"/><Relationship Id="rId3" Type="http://schemas.openxmlformats.org/officeDocument/2006/relationships/hyperlink" Target="http://www.tcby.com/" TargetMode="External"/><Relationship Id="rId7"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encyclopediaofarkansas.net/encyclopedia/entry-detail.aspx?search=1&amp;entryID=2137" TargetMode="External"/><Relationship Id="rId5" Type="http://schemas.openxmlformats.org/officeDocument/2006/relationships/image" Target="../media/image36.jpeg"/><Relationship Id="rId4" Type="http://schemas.openxmlformats.org/officeDocument/2006/relationships/hyperlink" Target="http://images.google.com/imgres?imgurl=http://media.yellowbot.com/photos/OcX-1XFmhU_m--/tcby-ridgewood-nj.jpg&amp;imgrefurl=http://www.yellowbot.com/tcby-ridgewood-nj.html&amp;usg=__lq-aH0UVpiE31_Giq0nlxJhQIqk=&amp;h=375&amp;w=302&amp;sz=10&amp;hl=en&amp;start=4&amp;um=1&amp;itbs=1&amp;tbnid=b7wRULR9mflSaM:&amp;tbnh=122&amp;tbnw=98&amp;prev=/images?q=TCBY+in+arkansas&amp;hl=en&amp;rlz=1T4GZEZ_en-GBUS287US287&amp;sa=N&amp;um=1" TargetMode="External"/><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hyperlink" Target="http://www.whirlpool.com/home.jsp" TargetMode="External"/><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hyperlink" Target="http://images.google.com/imgres?imgurl=http://www.socalindustrialrealestateblog.com/wp-content/uploads/2007/11/WhirlpoolLogo.gif&amp;imgrefurl=http://www.socalindustrialrealestateblog.com/?cat=6&amp;usg=__GS_OzkrVl2eITzOpiBHE0XWhRxU=&amp;h=524&amp;w=932&amp;sz=18&amp;hl=en&amp;start=14&amp;um=1&amp;itbs=1&amp;tbnid=Hs1o2EpdPjMDeM:&amp;tbnh=83&amp;tbnw=147&amp;prev=/images?q=whirlpool+in+arkansas&amp;hl=en&amp;rlz=1T4GZEZ_en-GBUS287US287&amp;sa=N&amp;um=1" TargetMode="External"/><Relationship Id="rId4" Type="http://schemas.openxmlformats.org/officeDocument/2006/relationships/hyperlink" Target="http://www.baldor.com/" TargetMode="External"/><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dassaultfalcon.com/index_flash.jsp" TargetMode="External"/><Relationship Id="rId7" Type="http://schemas.openxmlformats.org/officeDocument/2006/relationships/hyperlink" Target="http://www.klipsch.com/na-en/about/founder-biography/" TargetMode="External"/><Relationship Id="rId12"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www.klipsch.com/na-en/news/press-releases/klipsch-manufacturing-facility-receives-2006-commitment-award-from-arkansas-institute-for-performance-excellence-details/" TargetMode="External"/><Relationship Id="rId11" Type="http://schemas.openxmlformats.org/officeDocument/2006/relationships/hyperlink" Target="http://www.klipsch.com/na-en/" TargetMode="External"/><Relationship Id="rId5" Type="http://schemas.openxmlformats.org/officeDocument/2006/relationships/hyperlink" Target="http://www.alltel.com/wps/portal/AlltelPublic/Content?WCM_GLOBAL_CONTEXT=/wps/wcm/connect/Alltel/Alltel.com/Home/DInter" TargetMode="External"/><Relationship Id="rId10" Type="http://schemas.openxmlformats.org/officeDocument/2006/relationships/image" Target="../media/image44.jpeg"/><Relationship Id="rId4" Type="http://schemas.openxmlformats.org/officeDocument/2006/relationships/hyperlink" Target="http://www.acxiom.com/Pages/Home.aspx" TargetMode="External"/><Relationship Id="rId9" Type="http://schemas.openxmlformats.org/officeDocument/2006/relationships/hyperlink" Target="http://seshdotcom.files.wordpress.com/2008/06/alltel-wireless-logo.jp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encyclopediaofarkansas.net/encyclopedia/entry-detail.aspx?search=1&amp;entryID=408"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lmglasfiber.com/" TargetMode="External"/><Relationship Id="rId7"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nordex-online.com/en" TargetMode="External"/><Relationship Id="rId5" Type="http://schemas.openxmlformats.org/officeDocument/2006/relationships/hyperlink" Target="http://www.wwtcleantech.com/page31a.html" TargetMode="External"/><Relationship Id="rId4" Type="http://schemas.openxmlformats.org/officeDocument/2006/relationships/hyperlink" Target="http://www.polymarin.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signatureny.com/" TargetMode="External"/><Relationship Id="rId3" Type="http://schemas.openxmlformats.org/officeDocument/2006/relationships/hyperlink" Target="http://www.moneyaisle.com/bank-browser/states/Arkansas/" TargetMode="External"/><Relationship Id="rId7" Type="http://schemas.openxmlformats.org/officeDocument/2006/relationships/hyperlink" Target="http://www.pulaskibank.com/index2.cfm" TargetMode="External"/><Relationship Id="rId12"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bankozarks.com/" TargetMode="External"/><Relationship Id="rId11" Type="http://schemas.openxmlformats.org/officeDocument/2006/relationships/image" Target="../media/image48.jpeg"/><Relationship Id="rId5" Type="http://schemas.openxmlformats.org/officeDocument/2006/relationships/hyperlink" Target="https://www.arvest.com/" TargetMode="External"/><Relationship Id="rId10" Type="http://schemas.openxmlformats.org/officeDocument/2006/relationships/hyperlink" Target="http://images.google.com/imgres?imgurl=http://www.habitatspringfieldmo.org/Arvest.jpg&amp;imgrefurl=http://www.habitatspringfieldmo.org/tbbt.htm&amp;usg=__vZpfLqxQiUBJpnw0P-inqkcVVXI=&amp;h=212&amp;w=448&amp;sz=18&amp;hl=en&amp;start=1&amp;um=1&amp;itbs=1&amp;tbnid=vpufALerhzcQBM:&amp;tbnh=60&amp;tbnw=127&amp;prev=/images?q=arvest&amp;hl=en&amp;rlz=1T4GZEZ_en-GBUS287US287&amp;sa=N&amp;um=1" TargetMode="External"/><Relationship Id="rId4" Type="http://schemas.openxmlformats.org/officeDocument/2006/relationships/image" Target="../media/image47.jpeg"/><Relationship Id="rId9" Type="http://schemas.openxmlformats.org/officeDocument/2006/relationships/hyperlink" Target="https://www.metbank.com/default.a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z.about.com/d/littlerock/1/0/v/H/mtmagazine_018_l.jpg&amp;imgrefurl=http://littlerock.about.com/od/stateparks/tp/aatpstatepark.htm&amp;usg=__dpXTG9PblXByKXJGeJW4h4_m1Os=&amp;h=300&amp;w=450&amp;sz=27&amp;hl=en&amp;start=2&amp;um=1&amp;itbs=1&amp;tbnid=FdWKQpriBLwAyM:&amp;tbnh=85&amp;tbnw=127&amp;prev=/images?q=tourism+in+arkansas&amp;hl=en&amp;rlz=1T4GZEZ_en-GBUS287US287&amp;sa=N&amp;um=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images.google.com/imgres?imgurl=http://media-cdn.tripadvisor.com/media/photo-s/01/60/5a/ef/arkansas.jpg&amp;imgrefurl=http://www.tripadvisor.com/AllReviews-g28925-Arkansas.html&amp;usg=__VP7SfiuclqCrqDyYByQar2VnC8w=&amp;h=391&amp;w=550&amp;sz=35&amp;hl=en&amp;start=3&amp;um=1&amp;itbs=1&amp;tbnid=aCqmfsLfETocsM:&amp;tbnh=95&amp;tbnw=133&amp;prev=/images?q=tourism+in+arkansas&amp;hl=en&amp;rlz=1T4GZEZ_en-GBUS287US287&amp;sa=N&amp;um=1" TargetMode="External"/><Relationship Id="rId3" Type="http://schemas.openxmlformats.org/officeDocument/2006/relationships/hyperlink" Target="http://www.encyclopediaofarkansas.net/encyclopedia/entry-detail.aspx?search=1&amp;entryID=4215" TargetMode="External"/><Relationship Id="rId7" Type="http://schemas.openxmlformats.org/officeDocument/2006/relationships/image" Target="../media/image53.jpeg"/><Relationship Id="rId12"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images.google.com/imgres?imgurl=http://cheapostay.files.wordpress.com/2009/10/white-water-rafting.jpg&amp;imgrefurl=http://cheapostay.wordpress.com/2009/10/09/adventure-travelers-hot-hip-happening-travel-ideas/&amp;usg=__4MwrKxUJrywoVlZH_CGowp5q_6I=&amp;h=532&amp;w=800&amp;sz=178&amp;hl=en&amp;start=65&amp;um=1&amp;itbs=1&amp;tbnid=hKaSMiYl6RvYqM:&amp;tbnh=95&amp;tbnw=143&amp;prev=/images?q=tourism+in+arkansas&amp;ndsp=20&amp;hl=en&amp;rlz=1T4GZEZ_en-GBUS287US287&amp;sa=N&amp;start=60&amp;um=1" TargetMode="External"/><Relationship Id="rId11" Type="http://schemas.openxmlformats.org/officeDocument/2006/relationships/hyperlink" Target="http://images.google.com/imgres?imgurl=http://www.beaverlakene.org/images/afishingderby2.jpg&amp;imgrefurl=http://www.beaverlakene.org/clubs.php&amp;usg=__m2s1iALpZF0IrWHRUleLnf--iNE=&amp;h=540&amp;w=793&amp;sz=98&amp;hl=en&amp;start=32&amp;um=1&amp;itbs=1&amp;tbnid=-WnFFqO9UtDMEM:&amp;tbnh=97&amp;tbnw=143&amp;prev=/images?q=fishing+on+beaver+lake&amp;ndsp=20&amp;hl=en&amp;rlz=1T4GZEZ_en-GBUS287US287&amp;sa=N&amp;start=20&amp;um=1" TargetMode="External"/><Relationship Id="rId5" Type="http://schemas.openxmlformats.org/officeDocument/2006/relationships/image" Target="../media/image52.jpeg"/><Relationship Id="rId10" Type="http://schemas.openxmlformats.org/officeDocument/2006/relationships/image" Target="../media/image55.jpeg"/><Relationship Id="rId4" Type="http://schemas.openxmlformats.org/officeDocument/2006/relationships/image" Target="../media/image51.jpeg"/><Relationship Id="rId9"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hyperlink" Target="http://www.hotspring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hyperlink" Target="http://www.eurekasprings.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hyperlink" Target="http://www.ozarkfolkcenter.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hyperlink" Target="http://www.buffaloriver.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encyclopediaofarkansas.net/encyclopedia/entry-detail.aspx?entryID=2462" TargetMode="External"/><Relationship Id="rId3" Type="http://schemas.openxmlformats.org/officeDocument/2006/relationships/hyperlink" Target="http://en.wikipedia.org/wiki/Patricia_P._Upton" TargetMode="External"/><Relationship Id="rId7" Type="http://schemas.openxmlformats.org/officeDocument/2006/relationships/hyperlink" Target="http://www.larsonslanguagecenter.co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www.encyclopediaofarkansas.net/encyclopedia/entry-detail.aspx?entryID=4390" TargetMode="External"/><Relationship Id="rId5" Type="http://schemas.openxmlformats.org/officeDocument/2006/relationships/hyperlink" Target="http://www.sissyslogcabin.com/section.asp?secID=1" TargetMode="External"/><Relationship Id="rId10" Type="http://schemas.openxmlformats.org/officeDocument/2006/relationships/image" Target="../media/image62.jpeg"/><Relationship Id="rId4" Type="http://schemas.openxmlformats.org/officeDocument/2006/relationships/hyperlink" Target="http://www.encyclopediaofarkansas.net/encyclopedia/entry-detail.aspx?search=1&amp;entryID=1792" TargetMode="External"/><Relationship Id="rId9" Type="http://schemas.openxmlformats.org/officeDocument/2006/relationships/hyperlink" Target="http://en.wikipedia.org/wiki/William_T._Dillar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537"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rkansasedc.com/about-arkansas/arkansas-data/maps/household-income.aspx" TargetMode="External"/><Relationship Id="rId2" Type="http://schemas.openxmlformats.org/officeDocument/2006/relationships/hyperlink" Target="http://www.infoplease.com/ipa/A0104652.html" TargetMode="External"/><Relationship Id="rId1" Type="http://schemas.openxmlformats.org/officeDocument/2006/relationships/slideLayout" Target="../slideLayouts/slideLayout2.xml"/><Relationship Id="rId6" Type="http://schemas.openxmlformats.org/officeDocument/2006/relationships/hyperlink" Target="http://quickfacts.census.gov/qfd/states/05000.html" TargetMode="External"/><Relationship Id="rId5" Type="http://schemas.openxmlformats.org/officeDocument/2006/relationships/hyperlink" Target="http://www.bls.gov/data/" TargetMode="External"/><Relationship Id="rId4" Type="http://schemas.openxmlformats.org/officeDocument/2006/relationships/hyperlink" Target="http://www.bls.gov/eag/eag.ar.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ddolegacy.com/Documents/CADDOAN_TPWD.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encyclopediaofarkansas.net/encyclopedia/entry-detail.aspx?search=1&amp;entryID=209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2103"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www.encyclopediaofarkansas.net/encyclopedia/entry-detail.aspx?search=1&amp;entryID=525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soyworld.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www.encyclopediaofarkansas.net/encyclopedia/entry-detail.aspx?search=1&amp;entryID=3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fc07.deviantart.net/fs21/i/2007/268/f/4/Old_Paper_preview_by_Ayelie_stock.png"/>
          <p:cNvPicPr>
            <a:picLocks noChangeAspect="1" noChangeArrowheads="1"/>
          </p:cNvPicPr>
          <p:nvPr/>
        </p:nvPicPr>
        <p:blipFill>
          <a:blip r:embed="rId3"/>
          <a:srcRect/>
          <a:stretch>
            <a:fillRect/>
          </a:stretch>
        </p:blipFill>
        <p:spPr bwMode="auto">
          <a:xfrm rot="5400000">
            <a:off x="1274602" y="-1266622"/>
            <a:ext cx="7618776" cy="10152020"/>
          </a:xfrm>
          <a:prstGeom prst="rect">
            <a:avLst/>
          </a:prstGeom>
          <a:noFill/>
        </p:spPr>
      </p:pic>
      <p:sp>
        <p:nvSpPr>
          <p:cNvPr id="4" name="Title 3"/>
          <p:cNvSpPr>
            <a:spLocks noGrp="1"/>
          </p:cNvSpPr>
          <p:nvPr>
            <p:ph type="ctrTitle"/>
          </p:nvPr>
        </p:nvSpPr>
        <p:spPr/>
        <p:txBody>
          <a:bodyPr/>
          <a:lstStyle/>
          <a:p>
            <a:r>
              <a:rPr lang="en-US" dirty="0" smtClean="0"/>
              <a:t>Economic Development of Arkansas</a:t>
            </a:r>
            <a:endParaRPr lang="en-US" dirty="0"/>
          </a:p>
        </p:txBody>
      </p:sp>
      <p:sp>
        <p:nvSpPr>
          <p:cNvPr id="5" name="Subtitle 4"/>
          <p:cNvSpPr>
            <a:spLocks noGrp="1"/>
          </p:cNvSpPr>
          <p:nvPr>
            <p:ph type="subTitle" idx="1"/>
          </p:nvPr>
        </p:nvSpPr>
        <p:spPr/>
        <p:txBody>
          <a:bodyPr/>
          <a:lstStyle/>
          <a:p>
            <a:r>
              <a:rPr lang="en-US" dirty="0" smtClean="0"/>
              <a:t>Overview of the impact of economic development to regions of the state during different time periods.</a:t>
            </a:r>
            <a:endParaRPr lang="en-US" dirty="0"/>
          </a:p>
        </p:txBody>
      </p:sp>
    </p:spTree>
  </p:cSld>
  <p:clrMapOvr>
    <a:masterClrMapping/>
  </p:clrMapOvr>
  <p:transition advTm="2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Poultry Industry</a:t>
            </a:r>
            <a:endParaRPr lang="en-US" sz="4900" dirty="0">
              <a:solidFill>
                <a:schemeClr val="tx1"/>
              </a:solidFill>
            </a:endParaRPr>
          </a:p>
        </p:txBody>
      </p:sp>
      <p:pic>
        <p:nvPicPr>
          <p:cNvPr id="18437" name="Picture 5" descr="http://www.encyclopediaofarkansas.net/media/gallery/photo/ahc_0830a_f.jpg">
            <a:hlinkClick r:id="rId3"/>
          </p:cNvPr>
          <p:cNvPicPr>
            <a:picLocks noChangeAspect="1" noChangeArrowheads="1"/>
          </p:cNvPicPr>
          <p:nvPr/>
        </p:nvPicPr>
        <p:blipFill>
          <a:blip r:embed="rId4" cstate="print"/>
          <a:srcRect/>
          <a:stretch>
            <a:fillRect/>
          </a:stretch>
        </p:blipFill>
        <p:spPr bwMode="auto">
          <a:xfrm>
            <a:off x="6656370" y="1305485"/>
            <a:ext cx="3376630" cy="2275915"/>
          </a:xfrm>
          <a:prstGeom prst="rect">
            <a:avLst/>
          </a:prstGeom>
          <a:noFill/>
        </p:spPr>
      </p:pic>
      <p:sp>
        <p:nvSpPr>
          <p:cNvPr id="5" name="Rectangle 4"/>
          <p:cNvSpPr/>
          <p:nvPr/>
        </p:nvSpPr>
        <p:spPr>
          <a:xfrm>
            <a:off x="0" y="1036659"/>
            <a:ext cx="9804400" cy="6758773"/>
          </a:xfrm>
          <a:prstGeom prst="rect">
            <a:avLst/>
          </a:prstGeom>
        </p:spPr>
        <p:txBody>
          <a:bodyPr wrap="square">
            <a:spAutoFit/>
          </a:bodyPr>
          <a:lstStyle/>
          <a:p>
            <a:pPr lvl="1" indent="-342900">
              <a:lnSpc>
                <a:spcPct val="95000"/>
              </a:lnSpc>
              <a:buClr>
                <a:srgbClr val="000000"/>
              </a:buClr>
              <a:buSzPct val="100000"/>
              <a:buFontTx/>
              <a:buChar char="•"/>
            </a:pPr>
            <a:r>
              <a:rPr lang="en-US" dirty="0" smtClean="0">
                <a:latin typeface="+mn-lt"/>
              </a:rPr>
              <a:t>Emerged in 1890s as Tyson started transporting </a:t>
            </a:r>
            <a:br>
              <a:rPr lang="en-US" dirty="0" smtClean="0">
                <a:latin typeface="+mn-lt"/>
              </a:rPr>
            </a:br>
            <a:r>
              <a:rPr lang="en-US" dirty="0" smtClean="0">
                <a:latin typeface="+mn-lt"/>
              </a:rPr>
              <a:t>chickens to market in Chicago</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A century later, </a:t>
            </a:r>
            <a:r>
              <a:rPr lang="en-US" dirty="0" smtClean="0">
                <a:latin typeface="+mn-lt"/>
                <a:hlinkClick r:id="rId5"/>
              </a:rPr>
              <a:t>Tyson Foods</a:t>
            </a:r>
            <a:r>
              <a:rPr lang="en-US" dirty="0" smtClean="0">
                <a:latin typeface="+mn-lt"/>
              </a:rPr>
              <a:t>, based in Springdale, </a:t>
            </a:r>
            <a:br>
              <a:rPr lang="en-US" dirty="0" smtClean="0">
                <a:latin typeface="+mn-lt"/>
              </a:rPr>
            </a:br>
            <a:r>
              <a:rPr lang="en-US" dirty="0" smtClean="0">
                <a:latin typeface="+mn-lt"/>
              </a:rPr>
              <a:t>is one of the largest agribusiness firms in the </a:t>
            </a:r>
            <a:br>
              <a:rPr lang="en-US" dirty="0" smtClean="0">
                <a:latin typeface="+mn-lt"/>
              </a:rPr>
            </a:br>
            <a:r>
              <a:rPr lang="en-US" dirty="0" smtClean="0">
                <a:latin typeface="+mn-lt"/>
              </a:rPr>
              <a:t>United States.  With the acquisition of beef and </a:t>
            </a:r>
            <a:br>
              <a:rPr lang="en-US" dirty="0" smtClean="0">
                <a:latin typeface="+mn-lt"/>
              </a:rPr>
            </a:br>
            <a:r>
              <a:rPr lang="en-US" dirty="0" smtClean="0">
                <a:latin typeface="+mn-lt"/>
              </a:rPr>
              <a:t>pork production, they became the largest meat </a:t>
            </a:r>
            <a:br>
              <a:rPr lang="en-US" dirty="0" smtClean="0">
                <a:latin typeface="+mn-lt"/>
              </a:rPr>
            </a:br>
            <a:r>
              <a:rPr lang="en-US" dirty="0" smtClean="0">
                <a:latin typeface="+mn-lt"/>
              </a:rPr>
              <a:t>producer in the world</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The industry includes breeding, chicken growers, feed mills, trucking, processing plants, and marketing.</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By the 1970s, Tyson, along with in-state competitors ConAgra and Pilgrim’s Pride propelled Arkansas to becoming the nation’s number-one poultry producer for a period of time</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An important development by Tyson was value added to provide consumers with the convenience of ready made meals.		</a:t>
            </a:r>
          </a:p>
          <a:p>
            <a:pPr lvl="1" indent="-342900">
              <a:lnSpc>
                <a:spcPct val="95000"/>
              </a:lnSpc>
              <a:buClr>
                <a:srgbClr val="000000"/>
              </a:buClr>
              <a:buSzPct val="100000"/>
              <a:buFontTx/>
              <a:buChar char="•"/>
            </a:pP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Altus </a:t>
            </a:r>
            <a:r>
              <a:rPr lang="en-US" sz="4900" dirty="0" smtClean="0">
                <a:solidFill>
                  <a:schemeClr val="tx1"/>
                </a:solidFill>
              </a:rPr>
              <a:t>Wine </a:t>
            </a:r>
            <a:r>
              <a:rPr lang="en-US" sz="4900" dirty="0">
                <a:solidFill>
                  <a:schemeClr val="tx1"/>
                </a:solidFill>
              </a:rPr>
              <a:t>P</a:t>
            </a:r>
            <a:r>
              <a:rPr lang="en-US" sz="4900" dirty="0" smtClean="0">
                <a:solidFill>
                  <a:schemeClr val="tx1"/>
                </a:solidFill>
              </a:rPr>
              <a:t>roduction</a:t>
            </a:r>
            <a:endParaRPr lang="en-US" sz="4900" dirty="0">
              <a:solidFill>
                <a:schemeClr val="tx1"/>
              </a:solidFill>
            </a:endParaRPr>
          </a:p>
        </p:txBody>
      </p:sp>
      <p:sp>
        <p:nvSpPr>
          <p:cNvPr id="14340" name="Text Box 4"/>
          <p:cNvSpPr txBox="1">
            <a:spLocks noChangeArrowheads="1"/>
          </p:cNvSpPr>
          <p:nvPr/>
        </p:nvSpPr>
        <p:spPr bwMode="auto">
          <a:xfrm>
            <a:off x="584200" y="1447800"/>
            <a:ext cx="4908550" cy="2865400"/>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800" dirty="0" smtClean="0">
                <a:latin typeface="+mn-lt"/>
              </a:rPr>
              <a:t>German-Swiss immigrants brought wine production to the state</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2 largest wineries - Post Family and </a:t>
            </a:r>
            <a:r>
              <a:rPr lang="en-US" sz="2800" dirty="0" err="1" smtClean="0">
                <a:latin typeface="+mn-lt"/>
              </a:rPr>
              <a:t>Wiederkehr</a:t>
            </a:r>
            <a:r>
              <a:rPr lang="en-US" sz="2800" dirty="0" smtClean="0">
                <a:latin typeface="+mn-lt"/>
              </a:rPr>
              <a:t> established around 1870</a:t>
            </a:r>
          </a:p>
        </p:txBody>
      </p:sp>
      <p:pic>
        <p:nvPicPr>
          <p:cNvPr id="14342" name="Picture 6" descr="http://www.encyclopediaofarkansas.net/media/gallery/photo/Wiederkehr1_f.jpg">
            <a:hlinkClick r:id="rId3"/>
          </p:cNvPr>
          <p:cNvPicPr>
            <a:picLocks noChangeAspect="1" noChangeArrowheads="1"/>
          </p:cNvPicPr>
          <p:nvPr/>
        </p:nvPicPr>
        <p:blipFill>
          <a:blip r:embed="rId4" cstate="print"/>
          <a:srcRect/>
          <a:stretch>
            <a:fillRect/>
          </a:stretch>
        </p:blipFill>
        <p:spPr bwMode="auto">
          <a:xfrm>
            <a:off x="5842000" y="1676400"/>
            <a:ext cx="3774804" cy="2514600"/>
          </a:xfrm>
          <a:prstGeom prst="rect">
            <a:avLst/>
          </a:prstGeom>
          <a:ln>
            <a:noFill/>
          </a:ln>
          <a:effectLst>
            <a:softEdge rad="112500"/>
          </a:effectLst>
        </p:spPr>
      </p:pic>
      <p:pic>
        <p:nvPicPr>
          <p:cNvPr id="57346" name="Picture 2" descr="http://bp0.blogger.com/_rUW6DgdRSGc/RnvmdE6rBXI/AAAAAAAAASE/nBYg0wuaaQw/s320/ChateauAuxArc-sm.jpg">
            <a:hlinkClick r:id="rId5"/>
          </p:cNvPr>
          <p:cNvPicPr>
            <a:picLocks noChangeAspect="1" noChangeArrowheads="1"/>
          </p:cNvPicPr>
          <p:nvPr/>
        </p:nvPicPr>
        <p:blipFill>
          <a:blip r:embed="rId6"/>
          <a:srcRect/>
          <a:stretch>
            <a:fillRect/>
          </a:stretch>
        </p:blipFill>
        <p:spPr bwMode="auto">
          <a:xfrm>
            <a:off x="1879600" y="4343400"/>
            <a:ext cx="2286000" cy="3048001"/>
          </a:xfrm>
          <a:prstGeom prst="rect">
            <a:avLst/>
          </a:prstGeom>
          <a:ln>
            <a:noFill/>
          </a:ln>
          <a:effectLst>
            <a:softEdge rad="112500"/>
          </a:effectLst>
        </p:spPr>
      </p:pic>
      <p:sp>
        <p:nvSpPr>
          <p:cNvPr id="6" name="Rectangle 5"/>
          <p:cNvSpPr/>
          <p:nvPr/>
        </p:nvSpPr>
        <p:spPr>
          <a:xfrm>
            <a:off x="4622800" y="4800600"/>
            <a:ext cx="4953000" cy="2139047"/>
          </a:xfrm>
          <a:prstGeom prst="rect">
            <a:avLst/>
          </a:prstGeom>
        </p:spPr>
        <p:txBody>
          <a:bodyPr wrap="square">
            <a:spAutoFit/>
          </a:bodyPr>
          <a:lstStyle/>
          <a:p>
            <a:pPr lvl="1" indent="-342900">
              <a:lnSpc>
                <a:spcPct val="95000"/>
              </a:lnSpc>
              <a:buClr>
                <a:srgbClr val="000000"/>
              </a:buClr>
              <a:buSzPct val="100000"/>
              <a:buFontTx/>
              <a:buChar char="•"/>
            </a:pPr>
            <a:r>
              <a:rPr lang="en-US" sz="2800" dirty="0" smtClean="0">
                <a:solidFill>
                  <a:prstClr val="black"/>
                </a:solidFill>
                <a:latin typeface="Calibri"/>
              </a:rPr>
              <a:t>Chateau Aux Arc is newer vineyard and producer</a:t>
            </a:r>
          </a:p>
          <a:p>
            <a:pPr lvl="1" indent="-342900">
              <a:lnSpc>
                <a:spcPct val="95000"/>
              </a:lnSpc>
              <a:buClr>
                <a:srgbClr val="000000"/>
              </a:buClr>
              <a:buSzPct val="100000"/>
              <a:buFontTx/>
              <a:buChar char="•"/>
            </a:pPr>
            <a:endParaRPr lang="en-US" sz="2800" dirty="0" smtClean="0">
              <a:solidFill>
                <a:prstClr val="black"/>
              </a:solidFill>
              <a:latin typeface="Calibri"/>
            </a:endParaRPr>
          </a:p>
          <a:p>
            <a:pPr lvl="1" indent="-342900">
              <a:lnSpc>
                <a:spcPct val="95000"/>
              </a:lnSpc>
              <a:buClr>
                <a:srgbClr val="000000"/>
              </a:buClr>
              <a:buSzPct val="100000"/>
              <a:buFontTx/>
              <a:buChar char="•"/>
            </a:pPr>
            <a:r>
              <a:rPr lang="en-US" sz="2800" dirty="0" smtClean="0">
                <a:solidFill>
                  <a:prstClr val="black"/>
                </a:solidFill>
                <a:latin typeface="Calibri"/>
              </a:rPr>
              <a:t>Wine production is small but continues to expand</a:t>
            </a:r>
            <a:endParaRPr lang="en-US" sz="2800" dirty="0">
              <a:solidFill>
                <a:prstClr val="black"/>
              </a:solidFill>
              <a:latin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Fruit </a:t>
            </a:r>
            <a:r>
              <a:rPr lang="en-US" sz="4900" dirty="0" smtClean="0">
                <a:solidFill>
                  <a:schemeClr val="tx1"/>
                </a:solidFill>
              </a:rPr>
              <a:t>Production </a:t>
            </a:r>
            <a:r>
              <a:rPr lang="en-US" sz="4900" dirty="0">
                <a:solidFill>
                  <a:schemeClr val="tx1"/>
                </a:solidFill>
              </a:rPr>
              <a:t>in Arkansas</a:t>
            </a:r>
          </a:p>
        </p:txBody>
      </p:sp>
      <p:sp>
        <p:nvSpPr>
          <p:cNvPr id="16388" name="Text Box 4"/>
          <p:cNvSpPr txBox="1">
            <a:spLocks noChangeArrowheads="1"/>
          </p:cNvSpPr>
          <p:nvPr/>
        </p:nvSpPr>
        <p:spPr bwMode="auto">
          <a:xfrm>
            <a:off x="508000" y="1447800"/>
            <a:ext cx="5975350" cy="608166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600" dirty="0" smtClean="0">
                <a:latin typeface="+mn-lt"/>
              </a:rPr>
              <a:t>-Historically Arkansas was home to a wide selection of fruit production.  Overtime, regional and global specialization have minimized the scale.</a:t>
            </a:r>
            <a:br>
              <a:rPr lang="en-US" sz="2600" dirty="0" smtClean="0">
                <a:latin typeface="+mn-lt"/>
              </a:rPr>
            </a:br>
            <a:endParaRPr lang="en-US" sz="2600" dirty="0" smtClean="0">
              <a:latin typeface="+mn-lt"/>
            </a:endParaRPr>
          </a:p>
          <a:p>
            <a:pPr lvl="1" indent="-342900">
              <a:lnSpc>
                <a:spcPct val="95000"/>
              </a:lnSpc>
              <a:buClr>
                <a:srgbClr val="000000"/>
              </a:buClr>
              <a:buSzPct val="100000"/>
              <a:buFontTx/>
              <a:buChar char="•"/>
            </a:pPr>
            <a:r>
              <a:rPr lang="en-US" sz="2600" dirty="0" smtClean="0">
                <a:latin typeface="+mn-lt"/>
              </a:rPr>
              <a:t>-Festivals celebrating the production commemorate their historical significance.</a:t>
            </a:r>
          </a:p>
          <a:p>
            <a:pPr lvl="1" indent="-342900">
              <a:lnSpc>
                <a:spcPct val="95000"/>
              </a:lnSpc>
              <a:buClr>
                <a:srgbClr val="000000"/>
              </a:buClr>
              <a:buSzPct val="100000"/>
              <a:buFontTx/>
              <a:buChar char="•"/>
            </a:pPr>
            <a:endParaRPr lang="en-US" sz="2600" dirty="0" smtClean="0">
              <a:latin typeface="+mn-lt"/>
            </a:endParaRPr>
          </a:p>
          <a:p>
            <a:pPr lvl="1" indent="-342900">
              <a:lnSpc>
                <a:spcPct val="95000"/>
              </a:lnSpc>
              <a:buClr>
                <a:srgbClr val="000000"/>
              </a:buClr>
              <a:buSzPct val="100000"/>
              <a:buFontTx/>
              <a:buChar char="•"/>
            </a:pPr>
            <a:r>
              <a:rPr lang="en-US" sz="2600" dirty="0" smtClean="0">
                <a:latin typeface="+mn-lt"/>
              </a:rPr>
              <a:t>Examples include: </a:t>
            </a:r>
          </a:p>
          <a:p>
            <a:pPr lvl="2" indent="-342900">
              <a:lnSpc>
                <a:spcPct val="95000"/>
              </a:lnSpc>
              <a:buClr>
                <a:srgbClr val="000000"/>
              </a:buClr>
              <a:buSzPct val="100000"/>
            </a:pPr>
            <a:r>
              <a:rPr lang="en-US" sz="2600" dirty="0" smtClean="0">
                <a:latin typeface="+mn-lt"/>
              </a:rPr>
              <a:t>- Pink Tomato Festival in Warren, </a:t>
            </a:r>
          </a:p>
          <a:p>
            <a:pPr lvl="2" indent="-342900">
              <a:lnSpc>
                <a:spcPct val="95000"/>
              </a:lnSpc>
              <a:buClr>
                <a:srgbClr val="000000"/>
              </a:buClr>
              <a:buSzPct val="100000"/>
            </a:pPr>
            <a:r>
              <a:rPr lang="en-US" sz="2600" dirty="0" smtClean="0">
                <a:latin typeface="+mn-lt"/>
              </a:rPr>
              <a:t>- Peach Festival in Clarksville</a:t>
            </a:r>
          </a:p>
          <a:p>
            <a:pPr lvl="2" indent="-342900">
              <a:lnSpc>
                <a:spcPct val="95000"/>
              </a:lnSpc>
              <a:buClr>
                <a:srgbClr val="000000"/>
              </a:buClr>
              <a:buSzPct val="100000"/>
            </a:pPr>
            <a:r>
              <a:rPr lang="en-US" sz="2600" dirty="0" smtClean="0">
                <a:latin typeface="+mn-lt"/>
              </a:rPr>
              <a:t>- </a:t>
            </a:r>
            <a:r>
              <a:rPr lang="en-US" sz="2600" dirty="0" err="1" smtClean="0">
                <a:latin typeface="+mn-lt"/>
              </a:rPr>
              <a:t>Winefest</a:t>
            </a:r>
            <a:r>
              <a:rPr lang="en-US" sz="2600" dirty="0" smtClean="0">
                <a:latin typeface="+mn-lt"/>
              </a:rPr>
              <a:t> in Altus</a:t>
            </a:r>
          </a:p>
          <a:p>
            <a:pPr lvl="2" indent="-342900">
              <a:lnSpc>
                <a:spcPct val="95000"/>
              </a:lnSpc>
              <a:buClr>
                <a:srgbClr val="000000"/>
              </a:buClr>
              <a:buSzPct val="100000"/>
            </a:pPr>
            <a:r>
              <a:rPr lang="en-US" sz="2600" dirty="0" smtClean="0">
                <a:latin typeface="+mn-lt"/>
              </a:rPr>
              <a:t>- Grape Festival in </a:t>
            </a:r>
            <a:r>
              <a:rPr lang="en-US" sz="2600" dirty="0" err="1" smtClean="0">
                <a:latin typeface="+mn-lt"/>
              </a:rPr>
              <a:t>Tontitown</a:t>
            </a:r>
            <a:endParaRPr lang="en-US" sz="2600" dirty="0" smtClean="0">
              <a:latin typeface="+mn-lt"/>
            </a:endParaRPr>
          </a:p>
          <a:p>
            <a:pPr lvl="2" indent="-342900">
              <a:lnSpc>
                <a:spcPct val="95000"/>
              </a:lnSpc>
              <a:buClr>
                <a:srgbClr val="000000"/>
              </a:buClr>
              <a:buSzPct val="100000"/>
            </a:pPr>
            <a:r>
              <a:rPr lang="en-US" sz="2600" dirty="0" smtClean="0">
                <a:latin typeface="+mn-lt"/>
              </a:rPr>
              <a:t>- Apple Festival in Lincoln</a:t>
            </a:r>
          </a:p>
          <a:p>
            <a:pPr lvl="2" indent="-342900">
              <a:lnSpc>
                <a:spcPct val="95000"/>
              </a:lnSpc>
              <a:buClr>
                <a:srgbClr val="000000"/>
              </a:buClr>
              <a:buSzPct val="100000"/>
            </a:pPr>
            <a:r>
              <a:rPr lang="en-US" sz="2600" dirty="0" smtClean="0">
                <a:latin typeface="+mn-lt"/>
              </a:rPr>
              <a:t>- Watermelon in Hope</a:t>
            </a:r>
          </a:p>
        </p:txBody>
      </p:sp>
      <p:pic>
        <p:nvPicPr>
          <p:cNvPr id="16390" name="Picture 6" descr="Arkansas Apple Festival">
            <a:hlinkClick r:id="rId3"/>
          </p:cNvPr>
          <p:cNvPicPr>
            <a:picLocks noChangeAspect="1" noChangeArrowheads="1"/>
          </p:cNvPicPr>
          <p:nvPr/>
        </p:nvPicPr>
        <p:blipFill>
          <a:blip r:embed="rId4" cstate="print"/>
          <a:srcRect/>
          <a:stretch>
            <a:fillRect/>
          </a:stretch>
        </p:blipFill>
        <p:spPr bwMode="auto">
          <a:xfrm>
            <a:off x="6832600" y="1219200"/>
            <a:ext cx="2682239" cy="2590799"/>
          </a:xfrm>
          <a:prstGeom prst="rect">
            <a:avLst/>
          </a:prstGeom>
          <a:noFill/>
        </p:spPr>
      </p:pic>
      <p:pic>
        <p:nvPicPr>
          <p:cNvPr id="55300" name="Picture 4" descr="http://t2.gstatic.com/images?q=tbn:IflWVyGKNh5hOM:http://www.nysaes.cornell.edu/hort/faculty/reisch/Varietyphotos/neptunelarge.jpg">
            <a:hlinkClick r:id="rId5"/>
          </p:cNvPr>
          <p:cNvPicPr>
            <a:picLocks noChangeAspect="1" noChangeArrowheads="1"/>
          </p:cNvPicPr>
          <p:nvPr/>
        </p:nvPicPr>
        <p:blipFill>
          <a:blip r:embed="rId6"/>
          <a:srcRect/>
          <a:stretch>
            <a:fillRect/>
          </a:stretch>
        </p:blipFill>
        <p:spPr bwMode="auto">
          <a:xfrm>
            <a:off x="6070600" y="3581400"/>
            <a:ext cx="1388906" cy="1657350"/>
          </a:xfrm>
          <a:prstGeom prst="rect">
            <a:avLst/>
          </a:prstGeom>
          <a:noFill/>
        </p:spPr>
      </p:pic>
      <p:pic>
        <p:nvPicPr>
          <p:cNvPr id="55298" name="Picture 2" descr="http://t2.gstatic.com/images?q=tbn:ONfmb_S7JaIOoM:http://www.uark.edu/depts/ifse/images/Peaches2.jpg">
            <a:hlinkClick r:id="rId7"/>
          </p:cNvPr>
          <p:cNvPicPr>
            <a:picLocks noChangeAspect="1" noChangeArrowheads="1"/>
          </p:cNvPicPr>
          <p:nvPr/>
        </p:nvPicPr>
        <p:blipFill>
          <a:blip r:embed="rId8"/>
          <a:srcRect/>
          <a:stretch>
            <a:fillRect/>
          </a:stretch>
        </p:blipFill>
        <p:spPr bwMode="auto">
          <a:xfrm>
            <a:off x="7137400" y="4800600"/>
            <a:ext cx="1400175" cy="1038225"/>
          </a:xfrm>
          <a:prstGeom prst="rect">
            <a:avLst/>
          </a:prstGeom>
          <a:noFill/>
        </p:spPr>
      </p:pic>
      <p:pic>
        <p:nvPicPr>
          <p:cNvPr id="55302" name="Picture 6" descr="http://t1.gstatic.com/images?q=tbn:JITxsAUZcoGjrM:http://www.georgesmayblog.com/wp-content/uploads/2009/08/ttar_watermelon_01_v_launch.jpg">
            <a:hlinkClick r:id="rId9"/>
          </p:cNvPr>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rot="3755358">
            <a:off x="7996745" y="5498379"/>
            <a:ext cx="1295400" cy="15217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Extractive Industries</a:t>
            </a:r>
            <a:endParaRPr lang="en-US" dirty="0"/>
          </a:p>
        </p:txBody>
      </p:sp>
      <p:sp>
        <p:nvSpPr>
          <p:cNvPr id="3" name="Content Placeholder 2"/>
          <p:cNvSpPr>
            <a:spLocks noGrp="1"/>
          </p:cNvSpPr>
          <p:nvPr>
            <p:ph idx="1"/>
          </p:nvPr>
        </p:nvSpPr>
        <p:spPr>
          <a:xfrm>
            <a:off x="812800" y="1524000"/>
            <a:ext cx="8636000" cy="5333999"/>
          </a:xfrm>
        </p:spPr>
        <p:txBody>
          <a:bodyPr/>
          <a:lstStyle/>
          <a:p>
            <a:r>
              <a:rPr lang="en-US" sz="2800" dirty="0" smtClean="0"/>
              <a:t>After the boom of agriculture, Arkansas’ economic development was based on extractive industries which consumed our existing natural resources</a:t>
            </a:r>
          </a:p>
          <a:p>
            <a:r>
              <a:rPr lang="en-US" sz="2800" dirty="0" smtClean="0"/>
              <a:t>These include timber, oil, bauxite, coal, and natural gas.</a:t>
            </a:r>
          </a:p>
          <a:p>
            <a:r>
              <a:rPr lang="en-US" sz="2800" dirty="0" smtClean="0"/>
              <a:t>Geographically, the industries were located near the source of the raw materials.</a:t>
            </a:r>
          </a:p>
          <a:p>
            <a:r>
              <a:rPr lang="en-US" sz="2800" dirty="0" smtClean="0"/>
              <a:t>Approximate boom dates:</a:t>
            </a:r>
          </a:p>
          <a:p>
            <a:pPr lvl="1"/>
            <a:r>
              <a:rPr lang="en-US" sz="2000" dirty="0" smtClean="0"/>
              <a:t>Timber --- 1870s to present</a:t>
            </a:r>
          </a:p>
          <a:p>
            <a:pPr lvl="1"/>
            <a:r>
              <a:rPr lang="en-US" sz="2000" dirty="0" smtClean="0"/>
              <a:t>Coal --- 1900 to 1940s</a:t>
            </a:r>
          </a:p>
          <a:p>
            <a:pPr lvl="1"/>
            <a:r>
              <a:rPr lang="en-US" sz="2000" dirty="0" smtClean="0"/>
              <a:t>Oil --- 1920s to 1970s with some current production fluctuations</a:t>
            </a:r>
          </a:p>
          <a:p>
            <a:pPr lvl="1"/>
            <a:r>
              <a:rPr lang="en-US" sz="2000" dirty="0" smtClean="0"/>
              <a:t>Bauxite --- 1940s to 1960s</a:t>
            </a:r>
          </a:p>
          <a:p>
            <a:pPr lvl="1"/>
            <a:r>
              <a:rPr lang="en-US" sz="2000" dirty="0" smtClean="0"/>
              <a:t>Natural gas --- with oil in south and now in Fayetteville Shale Play</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The Timber Industry</a:t>
            </a:r>
            <a:endParaRPr lang="en-US" sz="4900" dirty="0">
              <a:solidFill>
                <a:schemeClr val="tx1"/>
              </a:solidFill>
            </a:endParaRPr>
          </a:p>
        </p:txBody>
      </p:sp>
      <p:sp>
        <p:nvSpPr>
          <p:cNvPr id="7172" name="Text Box 4"/>
          <p:cNvSpPr txBox="1">
            <a:spLocks noChangeArrowheads="1"/>
          </p:cNvSpPr>
          <p:nvPr/>
        </p:nvSpPr>
        <p:spPr bwMode="auto">
          <a:xfrm>
            <a:off x="3784600" y="1219200"/>
            <a:ext cx="5670550" cy="464896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700" dirty="0" smtClean="0">
                <a:latin typeface="+mn-lt"/>
              </a:rPr>
              <a:t>Abundant forests enable the production of lumber, craft paper, fine paper, newsprint, chemicals &amp; charcoal</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sz="2700" dirty="0" smtClean="0">
                <a:latin typeface="+mn-lt"/>
              </a:rPr>
              <a:t>Eastern delta hardwoods grow in the swamps and river bottoms sawed for lumber </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sz="2700" dirty="0" smtClean="0">
                <a:latin typeface="+mn-lt"/>
              </a:rPr>
              <a:t>Ozark Mountains mix of slower growing pines and hardwoods used for furniture and pallets</a:t>
            </a:r>
          </a:p>
        </p:txBody>
      </p:sp>
      <p:pic>
        <p:nvPicPr>
          <p:cNvPr id="7173" name="Picture 5">
            <a:hlinkClick r:id="rId3"/>
          </p:cNvPr>
          <p:cNvPicPr>
            <a:picLocks noChangeAspect="1" noChangeArrowheads="1"/>
          </p:cNvPicPr>
          <p:nvPr/>
        </p:nvPicPr>
        <p:blipFill>
          <a:blip r:embed="rId4" cstate="print"/>
          <a:srcRect/>
          <a:stretch>
            <a:fillRect/>
          </a:stretch>
        </p:blipFill>
        <p:spPr bwMode="auto">
          <a:xfrm>
            <a:off x="508000" y="1981200"/>
            <a:ext cx="3327400" cy="2501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5600" y="5943600"/>
            <a:ext cx="8839200" cy="1320361"/>
          </a:xfrm>
          <a:prstGeom prst="rect">
            <a:avLst/>
          </a:prstGeom>
          <a:noFill/>
        </p:spPr>
        <p:txBody>
          <a:bodyPr wrap="square" rtlCol="0">
            <a:spAutoFit/>
          </a:bodyPr>
          <a:lstStyle/>
          <a:p>
            <a:pPr lvl="1" indent="-342900">
              <a:lnSpc>
                <a:spcPct val="95000"/>
              </a:lnSpc>
              <a:buClr>
                <a:srgbClr val="000000"/>
              </a:buClr>
              <a:buSzPct val="100000"/>
              <a:buFontTx/>
              <a:buChar char="•"/>
            </a:pPr>
            <a:r>
              <a:rPr lang="en-US" sz="2800" dirty="0" smtClean="0">
                <a:latin typeface="+mn-lt"/>
              </a:rPr>
              <a:t>The South harvests pine forests for lumber, paper, &amp; particle board.  Replacement planting is a common practice due to the rapid growth.</a:t>
            </a:r>
            <a:endParaRPr lang="en-US" sz="2800" dirty="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Timber Town Development</a:t>
            </a:r>
          </a:p>
        </p:txBody>
      </p:sp>
      <p:sp>
        <p:nvSpPr>
          <p:cNvPr id="8196" name="Text Box 4"/>
          <p:cNvSpPr txBox="1">
            <a:spLocks noChangeArrowheads="1"/>
          </p:cNvSpPr>
          <p:nvPr/>
        </p:nvSpPr>
        <p:spPr bwMode="auto">
          <a:xfrm>
            <a:off x="508000" y="1371600"/>
            <a:ext cx="9296400" cy="631557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dirty="0" smtClean="0">
                <a:latin typeface="+mn-lt"/>
              </a:rPr>
              <a:t>Lumber entrepreneurs acquired timberlands in</a:t>
            </a:r>
            <a:br>
              <a:rPr lang="en-US" dirty="0" smtClean="0">
                <a:latin typeface="+mn-lt"/>
              </a:rPr>
            </a:br>
            <a:r>
              <a:rPr lang="en-US" dirty="0" smtClean="0">
                <a:latin typeface="+mn-lt"/>
              </a:rPr>
              <a:t>the late 19</a:t>
            </a:r>
            <a:r>
              <a:rPr lang="en-US" baseline="30000" dirty="0" smtClean="0">
                <a:latin typeface="+mn-lt"/>
              </a:rPr>
              <a:t>th</a:t>
            </a:r>
            <a:r>
              <a:rPr lang="en-US" dirty="0" smtClean="0">
                <a:latin typeface="+mn-lt"/>
              </a:rPr>
              <a:t> century </a:t>
            </a:r>
          </a:p>
          <a:p>
            <a:pPr lvl="2" indent="-342900">
              <a:lnSpc>
                <a:spcPct val="95000"/>
              </a:lnSpc>
              <a:buClr>
                <a:srgbClr val="000000"/>
              </a:buClr>
              <a:buSzPct val="100000"/>
              <a:buFontTx/>
              <a:buChar char="•"/>
            </a:pPr>
            <a:r>
              <a:rPr lang="en-US" dirty="0" smtClean="0">
                <a:latin typeface="+mn-lt"/>
              </a:rPr>
              <a:t>-hire men</a:t>
            </a:r>
          </a:p>
          <a:p>
            <a:pPr lvl="2" indent="-342900">
              <a:lnSpc>
                <a:spcPct val="95000"/>
              </a:lnSpc>
              <a:buClr>
                <a:srgbClr val="000000"/>
              </a:buClr>
              <a:buSzPct val="100000"/>
              <a:buFontTx/>
              <a:buChar char="•"/>
            </a:pPr>
            <a:r>
              <a:rPr lang="en-US" dirty="0" smtClean="0">
                <a:latin typeface="+mn-lt"/>
              </a:rPr>
              <a:t>-create feeder RR lines into the forests</a:t>
            </a:r>
          </a:p>
          <a:p>
            <a:pPr lvl="2" indent="-342900">
              <a:lnSpc>
                <a:spcPct val="95000"/>
              </a:lnSpc>
              <a:buClr>
                <a:srgbClr val="000000"/>
              </a:buClr>
              <a:buSzPct val="100000"/>
              <a:buFontTx/>
              <a:buChar char="•"/>
            </a:pPr>
            <a:r>
              <a:rPr lang="en-US" dirty="0" smtClean="0">
                <a:latin typeface="+mn-lt"/>
              </a:rPr>
              <a:t>-build large sawmills</a:t>
            </a:r>
          </a:p>
          <a:p>
            <a:pPr lvl="2" indent="-342900">
              <a:lnSpc>
                <a:spcPct val="95000"/>
              </a:lnSpc>
              <a:buClr>
                <a:srgbClr val="000000"/>
              </a:buClr>
              <a:buSzPct val="100000"/>
              <a:buFontTx/>
              <a:buChar char="•"/>
            </a:pPr>
            <a:r>
              <a:rPr lang="en-US" dirty="0" smtClean="0">
                <a:latin typeface="+mn-lt"/>
              </a:rPr>
              <a:t>-harvest virgin forests</a:t>
            </a:r>
            <a:br>
              <a:rPr lang="en-US" dirty="0" smtClean="0">
                <a:latin typeface="+mn-lt"/>
              </a:rPr>
            </a:br>
            <a:endParaRPr lang="en-US" dirty="0" smtClean="0">
              <a:latin typeface="+mn-lt"/>
            </a:endParaRPr>
          </a:p>
          <a:p>
            <a:pPr marL="457200" lvl="2" indent="-342900">
              <a:lnSpc>
                <a:spcPct val="95000"/>
              </a:lnSpc>
              <a:buClr>
                <a:srgbClr val="000000"/>
              </a:buClr>
              <a:buSzPct val="100000"/>
              <a:buFontTx/>
              <a:buChar char="•"/>
            </a:pPr>
            <a:r>
              <a:rPr lang="en-US" dirty="0" smtClean="0">
                <a:latin typeface="+mn-lt"/>
              </a:rPr>
              <a:t>Over time additional power equipment , such as tree cutters, road building machinery, haulers, and material management tools, supported larger operations.</a:t>
            </a:r>
          </a:p>
          <a:p>
            <a:pPr lvl="2" indent="-342900">
              <a:lnSpc>
                <a:spcPct val="95000"/>
              </a:lnSpc>
              <a:buClr>
                <a:srgbClr val="000000"/>
              </a:buClr>
              <a:buSzPct val="100000"/>
            </a:pPr>
            <a:endParaRPr lang="en-US" dirty="0" smtClean="0">
              <a:latin typeface="+mn-lt"/>
            </a:endParaRPr>
          </a:p>
          <a:p>
            <a:pPr lvl="1" indent="-342900">
              <a:lnSpc>
                <a:spcPct val="95000"/>
              </a:lnSpc>
              <a:buClr>
                <a:srgbClr val="000000"/>
              </a:buClr>
              <a:buSzPct val="100000"/>
              <a:buFontTx/>
              <a:buChar char="•"/>
            </a:pPr>
            <a:r>
              <a:rPr lang="en-US" dirty="0" smtClean="0">
                <a:latin typeface="+mn-lt"/>
              </a:rPr>
              <a:t>Timber towns were established to accommodate workers near the saw and paper mills with all the necessary amenities including a company store, school, church, and doctor.</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Everything was owned and controlled by the mill owners.  Crossett is an example of a city that began as a mill town.  Most no longer exist.</a:t>
            </a:r>
          </a:p>
          <a:p>
            <a:pPr lvl="1" indent="-342900">
              <a:lnSpc>
                <a:spcPct val="95000"/>
              </a:lnSpc>
              <a:buClr>
                <a:srgbClr val="000000"/>
              </a:buClr>
              <a:buSzPct val="100000"/>
              <a:buFontTx/>
              <a:buChar char="•"/>
            </a:pPr>
            <a:endParaRPr lang="en-US" dirty="0">
              <a:latin typeface="+mn-lt"/>
            </a:endParaRPr>
          </a:p>
        </p:txBody>
      </p:sp>
      <p:pic>
        <p:nvPicPr>
          <p:cNvPr id="8197" name="Picture 5">
            <a:hlinkClick r:id="rId3"/>
          </p:cNvPr>
          <p:cNvPicPr>
            <a:picLocks noChangeAspect="1" noChangeArrowheads="1"/>
          </p:cNvPicPr>
          <p:nvPr/>
        </p:nvPicPr>
        <p:blipFill>
          <a:blip r:embed="rId4" cstate="print"/>
          <a:srcRect/>
          <a:stretch>
            <a:fillRect/>
          </a:stretch>
        </p:blipFill>
        <p:spPr bwMode="auto">
          <a:xfrm>
            <a:off x="6908800" y="1371600"/>
            <a:ext cx="3022600" cy="2063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The Arkansas Oil Industry</a:t>
            </a:r>
            <a:endParaRPr lang="en-US" sz="4900" dirty="0">
              <a:solidFill>
                <a:schemeClr val="tx1"/>
              </a:solidFill>
            </a:endParaRPr>
          </a:p>
        </p:txBody>
      </p:sp>
      <p:sp>
        <p:nvSpPr>
          <p:cNvPr id="4" name="Rectangle 3"/>
          <p:cNvSpPr/>
          <p:nvPr/>
        </p:nvSpPr>
        <p:spPr>
          <a:xfrm>
            <a:off x="431800" y="1219200"/>
            <a:ext cx="6934200" cy="6057043"/>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dirty="0" smtClean="0">
                <a:latin typeface="+mn-lt"/>
              </a:rPr>
              <a:t>Oil in Arkansas was originally discovered in 1920 west of Eldorado as the </a:t>
            </a:r>
            <a:r>
              <a:rPr lang="en-US" dirty="0" err="1" smtClean="0">
                <a:latin typeface="+mn-lt"/>
              </a:rPr>
              <a:t>Bussey</a:t>
            </a:r>
            <a:r>
              <a:rPr lang="en-US" dirty="0" smtClean="0">
                <a:latin typeface="+mn-lt"/>
              </a:rPr>
              <a:t> #1 came in as a geyser.</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In 1922 a major discovery was the Smackover Pool near the Union-Ouachita County Line</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85% of the oil produced has come from Union, Lafayette, Columbia, and Ouachita counties</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From 1920 to present, more than 1.8 billion barrels of oil have been produced in Arkansas</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Arkansas’ oil industry is commemorated at the </a:t>
            </a:r>
            <a:r>
              <a:rPr lang="en-US" dirty="0" smtClean="0">
                <a:latin typeface="+mn-lt"/>
                <a:hlinkClick r:id="rId3"/>
              </a:rPr>
              <a:t>Arkansas Museum of Natural Resources </a:t>
            </a:r>
            <a:r>
              <a:rPr lang="en-US" dirty="0" smtClean="0">
                <a:latin typeface="+mn-lt"/>
              </a:rPr>
              <a:t>near Smackover</a:t>
            </a:r>
          </a:p>
          <a:p>
            <a:pPr lvl="1" indent="-342900">
              <a:lnSpc>
                <a:spcPct val="95000"/>
              </a:lnSpc>
              <a:buClr>
                <a:srgbClr val="000000"/>
              </a:buClr>
              <a:buSzPct val="100000"/>
              <a:buFont typeface="Arial" pitchFamily="34" charset="0"/>
              <a:buChar char="•"/>
            </a:pPr>
            <a:endParaRPr lang="en-US" dirty="0">
              <a:latin typeface="+mn-lt"/>
            </a:endParaRPr>
          </a:p>
        </p:txBody>
      </p:sp>
      <p:pic>
        <p:nvPicPr>
          <p:cNvPr id="48132" name="Picture 4" descr="Busey Well"/>
          <p:cNvPicPr>
            <a:picLocks noChangeAspect="1" noChangeArrowheads="1"/>
          </p:cNvPicPr>
          <p:nvPr/>
        </p:nvPicPr>
        <p:blipFill>
          <a:blip r:embed="rId4"/>
          <a:srcRect/>
          <a:stretch>
            <a:fillRect/>
          </a:stretch>
        </p:blipFill>
        <p:spPr bwMode="auto">
          <a:xfrm>
            <a:off x="7137400" y="1295400"/>
            <a:ext cx="2745347" cy="41472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1371600"/>
            <a:ext cx="9220200" cy="5706177"/>
          </a:xfrm>
          <a:prstGeom prst="rect">
            <a:avLst/>
          </a:prstGeom>
        </p:spPr>
        <p:txBody>
          <a:bodyPr wrap="square">
            <a:spAutoFit/>
          </a:bodyPr>
          <a:lstStyle/>
          <a:p>
            <a:pPr lvl="1" indent="-342900">
              <a:lnSpc>
                <a:spcPct val="95000"/>
              </a:lnSpc>
              <a:buClr>
                <a:srgbClr val="000000"/>
              </a:buClr>
              <a:buSzPct val="100000"/>
              <a:buFontTx/>
              <a:buChar char="•"/>
            </a:pPr>
            <a:r>
              <a:rPr lang="en-US" dirty="0" smtClean="0">
                <a:latin typeface="+mn-lt"/>
              </a:rPr>
              <a:t>Bauxite, used to produce aluminum, is the official state rock</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Arkansas’ bauxite deposits, near the town of Bauxite (originally a company town) in Saline County, were the largest commercially exploitable deposits in the nation</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pPr>
            <a:endParaRPr lang="en-US" dirty="0" smtClean="0">
              <a:latin typeface="+mn-lt"/>
            </a:endParaRPr>
          </a:p>
          <a:p>
            <a:pPr lvl="1" indent="-342900">
              <a:lnSpc>
                <a:spcPct val="95000"/>
              </a:lnSpc>
              <a:buClr>
                <a:srgbClr val="000000"/>
              </a:buClr>
              <a:buSzPct val="100000"/>
              <a:buFontTx/>
              <a:buChar char="•"/>
            </a:pPr>
            <a:r>
              <a:rPr lang="en-US" dirty="0" smtClean="0">
                <a:latin typeface="+mn-lt"/>
              </a:rPr>
              <a:t>Arkansas produced more than 90% of all domestic tonnage mined throughout the 20</a:t>
            </a:r>
            <a:r>
              <a:rPr lang="en-US" baseline="30000" dirty="0" smtClean="0">
                <a:latin typeface="+mn-lt"/>
              </a:rPr>
              <a:t>th</a:t>
            </a:r>
            <a:r>
              <a:rPr lang="en-US" dirty="0" smtClean="0">
                <a:latin typeface="+mn-lt"/>
              </a:rPr>
              <a:t> century</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Though the aluminum plants no longer operate, a small amount is currently mined for use in other industries.</a:t>
            </a:r>
            <a:endParaRPr lang="en-US" dirty="0">
              <a:latin typeface="+mn-lt"/>
            </a:endParaRPr>
          </a:p>
        </p:txBody>
      </p:sp>
      <p:sp>
        <p:nvSpPr>
          <p:cNvPr id="13313"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Mining of Bauxite </a:t>
            </a:r>
            <a:r>
              <a:rPr lang="en-US" sz="4900" dirty="0">
                <a:solidFill>
                  <a:schemeClr val="tx1"/>
                </a:solidFill>
              </a:rPr>
              <a:t>for </a:t>
            </a:r>
            <a:r>
              <a:rPr lang="en-US" sz="4900" dirty="0" smtClean="0">
                <a:solidFill>
                  <a:schemeClr val="tx1"/>
                </a:solidFill>
              </a:rPr>
              <a:t>Aluminum</a:t>
            </a:r>
            <a:endParaRPr lang="en-US" sz="4900" dirty="0">
              <a:solidFill>
                <a:schemeClr val="tx1"/>
              </a:solidFill>
            </a:endParaRPr>
          </a:p>
        </p:txBody>
      </p:sp>
      <p:pic>
        <p:nvPicPr>
          <p:cNvPr id="13317" name="Picture 5" descr="http://www.encyclopediaofarkansas.net/media/gallery/photo/bauxite_f.jpg">
            <a:hlinkClick r:id="rId3"/>
          </p:cNvPr>
          <p:cNvPicPr>
            <a:picLocks noChangeAspect="1" noChangeArrowheads="1"/>
          </p:cNvPicPr>
          <p:nvPr/>
        </p:nvPicPr>
        <p:blipFill>
          <a:blip r:embed="rId4" cstate="print"/>
          <a:srcRect/>
          <a:stretch>
            <a:fillRect/>
          </a:stretch>
        </p:blipFill>
        <p:spPr bwMode="auto">
          <a:xfrm>
            <a:off x="5461000" y="2819400"/>
            <a:ext cx="3175000" cy="2334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084" name="Picture 4" descr="Bauxite Mine, Arkansas by Piedmont Fossil."/>
          <p:cNvPicPr>
            <a:picLocks noChangeAspect="1" noChangeArrowheads="1"/>
          </p:cNvPicPr>
          <p:nvPr/>
        </p:nvPicPr>
        <p:blipFill>
          <a:blip r:embed="rId5"/>
          <a:srcRect t="27160"/>
          <a:stretch>
            <a:fillRect/>
          </a:stretch>
        </p:blipFill>
        <p:spPr bwMode="auto">
          <a:xfrm>
            <a:off x="965200" y="3276600"/>
            <a:ext cx="3924300" cy="185227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Natural Gas</a:t>
            </a:r>
            <a:endParaRPr lang="en-US" sz="4900" dirty="0">
              <a:solidFill>
                <a:schemeClr val="tx1"/>
              </a:solidFill>
            </a:endParaRPr>
          </a:p>
        </p:txBody>
      </p:sp>
      <p:pic>
        <p:nvPicPr>
          <p:cNvPr id="26629" name="Picture 5" descr="http://www.oilshalegas.com/sitebuildercontent/sitebuilderpictures/fayettevilleshalemap.gif">
            <a:hlinkClick r:id="rId3"/>
          </p:cNvPr>
          <p:cNvPicPr>
            <a:picLocks noChangeAspect="1" noChangeArrowheads="1"/>
          </p:cNvPicPr>
          <p:nvPr/>
        </p:nvPicPr>
        <p:blipFill>
          <a:blip r:embed="rId4" cstate="print"/>
          <a:srcRect r="7579"/>
          <a:stretch>
            <a:fillRect/>
          </a:stretch>
        </p:blipFill>
        <p:spPr bwMode="auto">
          <a:xfrm>
            <a:off x="431800" y="2590800"/>
            <a:ext cx="247774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794000" y="1219200"/>
            <a:ext cx="7239000" cy="6057043"/>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dirty="0" smtClean="0">
                <a:latin typeface="+mn-lt"/>
              </a:rPr>
              <a:t>Natural gas has been produced in conjunction with oil in southern Arkansas since 1920s</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Recently, a much larger deposit was discovered in the Fayetteville Shale</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The Fayetteville Shale is a black, organic-rich rock of Mississippian age that underlies much of northern Arkansas and adjacent states in the Arkoma basin</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The Arkansas River Valley and Conway have experienced growth due to the development of the natural gas industry.</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As natural gas prices increase, this resource will have an increased impact on economic development and state revenues.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Transportation</a:t>
            </a:r>
            <a:endParaRPr lang="en-US" dirty="0"/>
          </a:p>
        </p:txBody>
      </p:sp>
      <p:sp>
        <p:nvSpPr>
          <p:cNvPr id="3" name="Content Placeholder 2"/>
          <p:cNvSpPr>
            <a:spLocks noGrp="1"/>
          </p:cNvSpPr>
          <p:nvPr>
            <p:ph idx="1"/>
          </p:nvPr>
        </p:nvSpPr>
        <p:spPr>
          <a:xfrm>
            <a:off x="508000" y="1676400"/>
            <a:ext cx="9144000" cy="5130448"/>
          </a:xfrm>
        </p:spPr>
        <p:txBody>
          <a:bodyPr>
            <a:noAutofit/>
          </a:bodyPr>
          <a:lstStyle/>
          <a:p>
            <a:r>
              <a:rPr lang="en-US" sz="2800" dirty="0" smtClean="0"/>
              <a:t>A good system of </a:t>
            </a:r>
            <a:br>
              <a:rPr lang="en-US" sz="2800" dirty="0" smtClean="0"/>
            </a:br>
            <a:r>
              <a:rPr lang="en-US" sz="2800" dirty="0" smtClean="0"/>
              <a:t>transportation facilitates</a:t>
            </a:r>
            <a:br>
              <a:rPr lang="en-US" sz="2800" dirty="0" smtClean="0"/>
            </a:br>
            <a:r>
              <a:rPr lang="en-US" sz="2800" dirty="0" smtClean="0"/>
              <a:t>economic development by moving raw materials and goods to markets, production facilities and to consumers.</a:t>
            </a:r>
          </a:p>
          <a:p>
            <a:r>
              <a:rPr lang="en-US" sz="2800" dirty="0" smtClean="0"/>
              <a:t>Newly available technologies changed transportation modes as we move from river to rail to highways to air transport.  </a:t>
            </a:r>
          </a:p>
          <a:p>
            <a:r>
              <a:rPr lang="en-US" sz="2800" dirty="0" smtClean="0"/>
              <a:t>Cities and regions with good transportation systems generally experience greater economic development while                  </a:t>
            </a:r>
            <a:br>
              <a:rPr lang="en-US" sz="2800" dirty="0" smtClean="0"/>
            </a:br>
            <a:r>
              <a:rPr lang="en-US" sz="2800" dirty="0" smtClean="0"/>
              <a:t>                      others encounter population and economic </a:t>
            </a:r>
            <a:br>
              <a:rPr lang="en-US" sz="2800" dirty="0" smtClean="0"/>
            </a:br>
            <a:r>
              <a:rPr lang="en-US" sz="2800" dirty="0" smtClean="0"/>
              <a:t>                      decline</a:t>
            </a:r>
            <a:endParaRPr lang="en-US" sz="28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19</a:t>
            </a:fld>
            <a:endParaRPr lang="en-US"/>
          </a:p>
        </p:txBody>
      </p:sp>
      <p:pic>
        <p:nvPicPr>
          <p:cNvPr id="41986" name="Picture 2" descr="https://secure.reservexl.net/wwwimg/img/tours/2108-1.jpg"/>
          <p:cNvPicPr>
            <a:picLocks noChangeAspect="1" noChangeArrowheads="1"/>
          </p:cNvPicPr>
          <p:nvPr/>
        </p:nvPicPr>
        <p:blipFill>
          <a:blip r:embed="rId3"/>
          <a:srcRect/>
          <a:stretch>
            <a:fillRect/>
          </a:stretch>
        </p:blipFill>
        <p:spPr bwMode="auto">
          <a:xfrm>
            <a:off x="203200" y="5650992"/>
            <a:ext cx="2590800" cy="1969008"/>
          </a:xfrm>
          <a:prstGeom prst="rect">
            <a:avLst/>
          </a:prstGeom>
          <a:ln>
            <a:noFill/>
          </a:ln>
          <a:effectLst>
            <a:softEdge rad="112500"/>
          </a:effectLst>
        </p:spPr>
      </p:pic>
      <p:pic>
        <p:nvPicPr>
          <p:cNvPr id="7" name="Picture 2" descr="http://www.wichitaphotos.org/graphics/wschm_S1-3.1.1.jpg"/>
          <p:cNvPicPr>
            <a:picLocks noChangeAspect="1" noChangeArrowheads="1"/>
          </p:cNvPicPr>
          <p:nvPr/>
        </p:nvPicPr>
        <p:blipFill>
          <a:blip r:embed="rId4"/>
          <a:srcRect t="7921" b="24752"/>
          <a:stretch>
            <a:fillRect/>
          </a:stretch>
        </p:blipFill>
        <p:spPr bwMode="auto">
          <a:xfrm>
            <a:off x="4546600" y="0"/>
            <a:ext cx="57150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Exploration</a:t>
            </a:r>
            <a:endParaRPr lang="en-US" dirty="0"/>
          </a:p>
        </p:txBody>
      </p:sp>
      <p:sp>
        <p:nvSpPr>
          <p:cNvPr id="3" name="Date Placeholder 2"/>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4" name="Slide Number Placeholder 3"/>
          <p:cNvSpPr>
            <a:spLocks noGrp="1"/>
          </p:cNvSpPr>
          <p:nvPr>
            <p:ph type="sldNum" sz="quarter" idx="12"/>
          </p:nvPr>
        </p:nvSpPr>
        <p:spPr/>
        <p:txBody>
          <a:bodyPr/>
          <a:lstStyle/>
          <a:p>
            <a:fld id="{39CB4B3A-6624-4C8D-8F54-6BFE8D77C304}" type="slidenum">
              <a:rPr lang="en-US" smtClean="0"/>
              <a:pPr/>
              <a:t>2</a:t>
            </a:fld>
            <a:endParaRPr lang="en-US"/>
          </a:p>
        </p:txBody>
      </p:sp>
      <p:pic>
        <p:nvPicPr>
          <p:cNvPr id="6" name="Picture 2" descr="http://www.pccua.edu/keough/images/De%20Soto%20expedition%20in%20Ark..gif"/>
          <p:cNvPicPr>
            <a:picLocks noChangeAspect="1" noChangeArrowheads="1"/>
          </p:cNvPicPr>
          <p:nvPr/>
        </p:nvPicPr>
        <p:blipFill>
          <a:blip r:embed="rId3"/>
          <a:srcRect/>
          <a:stretch>
            <a:fillRect/>
          </a:stretch>
        </p:blipFill>
        <p:spPr bwMode="auto">
          <a:xfrm>
            <a:off x="2717800" y="1524000"/>
            <a:ext cx="4648200" cy="551770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Railroad Development</a:t>
            </a:r>
          </a:p>
        </p:txBody>
      </p:sp>
      <p:sp>
        <p:nvSpPr>
          <p:cNvPr id="9220" name="Text Box 4"/>
          <p:cNvSpPr txBox="1">
            <a:spLocks noChangeArrowheads="1"/>
          </p:cNvSpPr>
          <p:nvPr/>
        </p:nvSpPr>
        <p:spPr bwMode="auto">
          <a:xfrm>
            <a:off x="355600" y="1447800"/>
            <a:ext cx="8610600" cy="5672322"/>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dirty="0" smtClean="0">
                <a:latin typeface="+mn-lt"/>
              </a:rPr>
              <a:t>Construction of railroads created towns where none had existed</a:t>
            </a:r>
          </a:p>
          <a:p>
            <a:pPr lvl="1" indent="-342900">
              <a:lnSpc>
                <a:spcPct val="95000"/>
              </a:lnSpc>
              <a:buClr>
                <a:srgbClr val="000000"/>
              </a:buClr>
              <a:buSzPct val="100000"/>
              <a:buFont typeface="Arial" pitchFamily="34" charset="0"/>
              <a:buChar char="•"/>
            </a:pPr>
            <a:endParaRPr lang="en-US" sz="2000" dirty="0" smtClean="0">
              <a:latin typeface="+mn-lt"/>
            </a:endParaRPr>
          </a:p>
          <a:p>
            <a:pPr lvl="1" indent="-342900">
              <a:lnSpc>
                <a:spcPct val="95000"/>
              </a:lnSpc>
              <a:buClr>
                <a:srgbClr val="000000"/>
              </a:buClr>
              <a:buSzPct val="100000"/>
              <a:buFont typeface="Arial" pitchFamily="34" charset="0"/>
              <a:buChar char="•"/>
            </a:pPr>
            <a:r>
              <a:rPr lang="en-US" sz="2800" dirty="0" smtClean="0">
                <a:latin typeface="+mn-lt"/>
              </a:rPr>
              <a:t>Many of these routes were used to transport goods including the cross ties needed to construct</a:t>
            </a:r>
            <a:br>
              <a:rPr lang="en-US" sz="2800" dirty="0" smtClean="0">
                <a:latin typeface="+mn-lt"/>
              </a:rPr>
            </a:br>
            <a:r>
              <a:rPr lang="en-US" sz="2800" dirty="0" smtClean="0">
                <a:latin typeface="+mn-lt"/>
              </a:rPr>
              <a:t>the railroads as well as things needed by the</a:t>
            </a:r>
            <a:br>
              <a:rPr lang="en-US" sz="2800" dirty="0" smtClean="0">
                <a:latin typeface="+mn-lt"/>
              </a:rPr>
            </a:br>
            <a:r>
              <a:rPr lang="en-US" sz="2800" dirty="0" smtClean="0">
                <a:latin typeface="+mn-lt"/>
              </a:rPr>
              <a:t>workers</a:t>
            </a:r>
          </a:p>
          <a:p>
            <a:pPr lvl="1" indent="-342900">
              <a:lnSpc>
                <a:spcPct val="95000"/>
              </a:lnSpc>
              <a:buClr>
                <a:srgbClr val="000000"/>
              </a:buClr>
              <a:buSzPct val="100000"/>
              <a:buFont typeface="Arial" pitchFamily="34" charset="0"/>
              <a:buChar char="•"/>
            </a:pPr>
            <a:endParaRPr lang="en-US" sz="2000" dirty="0" smtClean="0">
              <a:latin typeface="+mn-lt"/>
            </a:endParaRPr>
          </a:p>
          <a:p>
            <a:pPr lvl="1" indent="-342900">
              <a:lnSpc>
                <a:spcPct val="95000"/>
              </a:lnSpc>
              <a:buClr>
                <a:srgbClr val="000000"/>
              </a:buClr>
              <a:buSzPct val="100000"/>
              <a:buFont typeface="Arial" pitchFamily="34" charset="0"/>
              <a:buChar char="•"/>
            </a:pPr>
            <a:r>
              <a:rPr lang="en-US" sz="2800" dirty="0" smtClean="0">
                <a:latin typeface="+mn-lt"/>
              </a:rPr>
              <a:t>Relationship between railroads and timber </a:t>
            </a:r>
            <a:br>
              <a:rPr lang="en-US" sz="2800" dirty="0" smtClean="0">
                <a:latin typeface="+mn-lt"/>
              </a:rPr>
            </a:br>
            <a:r>
              <a:rPr lang="en-US" sz="2800" dirty="0" smtClean="0">
                <a:latin typeface="+mn-lt"/>
              </a:rPr>
              <a:t>industry was mutually beneficial</a:t>
            </a:r>
          </a:p>
          <a:p>
            <a:pPr lvl="1" indent="-342900">
              <a:lnSpc>
                <a:spcPct val="95000"/>
              </a:lnSpc>
              <a:buClr>
                <a:srgbClr val="000000"/>
              </a:buClr>
              <a:buSzPct val="100000"/>
              <a:buFont typeface="Arial" pitchFamily="34" charset="0"/>
              <a:buChar char="•"/>
            </a:pPr>
            <a:endParaRPr lang="en-US" sz="2000" dirty="0" smtClean="0">
              <a:latin typeface="+mn-lt"/>
            </a:endParaRPr>
          </a:p>
          <a:p>
            <a:pPr lvl="1" indent="-342900">
              <a:lnSpc>
                <a:spcPct val="95000"/>
              </a:lnSpc>
              <a:buClr>
                <a:srgbClr val="000000"/>
              </a:buClr>
              <a:buSzPct val="100000"/>
              <a:buFont typeface="Arial" pitchFamily="34" charset="0"/>
              <a:buChar char="•"/>
            </a:pPr>
            <a:r>
              <a:rPr lang="en-US" sz="2800" dirty="0" smtClean="0">
                <a:latin typeface="+mn-lt"/>
              </a:rPr>
              <a:t>Timber industry needed transportation and the mechanical skills supplied by railroad men </a:t>
            </a:r>
          </a:p>
          <a:p>
            <a:pPr lvl="1" indent="-342900">
              <a:lnSpc>
                <a:spcPct val="95000"/>
              </a:lnSpc>
              <a:buClr>
                <a:srgbClr val="000000"/>
              </a:buClr>
              <a:buSzPct val="100000"/>
              <a:buFont typeface="Arial" pitchFamily="34" charset="0"/>
              <a:buChar char="•"/>
            </a:pPr>
            <a:endParaRPr lang="en-US" sz="2000" dirty="0" smtClean="0">
              <a:latin typeface="+mn-lt"/>
            </a:endParaRPr>
          </a:p>
          <a:p>
            <a:pPr lvl="1" indent="-342900">
              <a:lnSpc>
                <a:spcPct val="95000"/>
              </a:lnSpc>
              <a:buClr>
                <a:srgbClr val="000000"/>
              </a:buClr>
              <a:buSzPct val="100000"/>
              <a:buFont typeface="Arial" pitchFamily="34" charset="0"/>
              <a:buChar char="•"/>
            </a:pPr>
            <a:r>
              <a:rPr lang="en-US" sz="2800" dirty="0" smtClean="0">
                <a:latin typeface="+mn-lt"/>
              </a:rPr>
              <a:t>Railroad towns boomed while others withered</a:t>
            </a:r>
            <a:endParaRPr lang="en-US" sz="2800" dirty="0">
              <a:latin typeface="+mn-lt"/>
            </a:endParaRPr>
          </a:p>
        </p:txBody>
      </p:sp>
      <p:pic>
        <p:nvPicPr>
          <p:cNvPr id="9221" name="Picture 5">
            <a:hlinkClick r:id="rId3"/>
          </p:cNvPr>
          <p:cNvPicPr>
            <a:picLocks noChangeAspect="1" noChangeArrowheads="1"/>
          </p:cNvPicPr>
          <p:nvPr/>
        </p:nvPicPr>
        <p:blipFill>
          <a:blip r:embed="rId4" cstate="print"/>
          <a:srcRect/>
          <a:stretch>
            <a:fillRect/>
          </a:stretch>
        </p:blipFill>
        <p:spPr bwMode="auto">
          <a:xfrm>
            <a:off x="7289800" y="3048000"/>
            <a:ext cx="2383392"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ctrTitle"/>
          </p:nvPr>
        </p:nvSpPr>
        <p:spPr>
          <a:xfrm>
            <a:off x="552450" y="355600"/>
            <a:ext cx="9055100" cy="1168400"/>
          </a:xfrm>
        </p:spPr>
        <p:txBody>
          <a:bodyPr lIns="0" tIns="0" rIns="0" bIns="0" anchor="t">
            <a:noAutofit/>
          </a:bodyPr>
          <a:lstStyle/>
          <a:p>
            <a:pPr>
              <a:lnSpc>
                <a:spcPct val="95000"/>
              </a:lnSpc>
            </a:pPr>
            <a:r>
              <a:rPr lang="en-US" sz="4400" dirty="0" smtClean="0">
                <a:solidFill>
                  <a:schemeClr val="tx1"/>
                </a:solidFill>
              </a:rPr>
              <a:t>Trucking and Transportation Logistics</a:t>
            </a:r>
            <a:endParaRPr lang="en-US" sz="4400" dirty="0">
              <a:solidFill>
                <a:schemeClr val="tx1"/>
              </a:solidFill>
            </a:endParaRPr>
          </a:p>
        </p:txBody>
      </p:sp>
      <p:sp>
        <p:nvSpPr>
          <p:cNvPr id="19460" name="Text Box 4"/>
          <p:cNvSpPr txBox="1">
            <a:spLocks noChangeArrowheads="1"/>
          </p:cNvSpPr>
          <p:nvPr/>
        </p:nvSpPr>
        <p:spPr bwMode="auto">
          <a:xfrm>
            <a:off x="508000" y="1295400"/>
            <a:ext cx="8991600" cy="5262979"/>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dirty="0" smtClean="0">
                <a:latin typeface="+mn-lt"/>
              </a:rPr>
              <a:t>Coinciding with the development of Arkansas’ poultry industry was the trucking industry including national companies such as JB Hunt, USA Trucking, Arkansas Best Freight </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The rise of Arkansas’ trucking firms coincided with, and reinforced, the developing poultry industry</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J.B. Hunt Transport Services, Inc., based in Lowell, AR, is Arkansas’ largest trucking company and one of the largest transportation logistics providers in North America</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rPr>
              <a:t>J.B. Hunt employs 16,000 people </a:t>
            </a:r>
          </a:p>
          <a:p>
            <a:pPr lvl="2" indent="-342900">
              <a:lnSpc>
                <a:spcPct val="95000"/>
              </a:lnSpc>
              <a:buClr>
                <a:srgbClr val="000000"/>
              </a:buClr>
              <a:buSzPct val="100000"/>
              <a:buFontTx/>
              <a:buChar char="•"/>
            </a:pPr>
            <a:r>
              <a:rPr lang="en-US" dirty="0" smtClean="0">
                <a:latin typeface="+mn-lt"/>
              </a:rPr>
              <a:t>operates more than 11,000 tractors </a:t>
            </a:r>
            <a:br>
              <a:rPr lang="en-US" dirty="0" smtClean="0">
                <a:latin typeface="+mn-lt"/>
              </a:rPr>
            </a:br>
            <a:r>
              <a:rPr lang="en-US" dirty="0" smtClean="0">
                <a:latin typeface="+mn-lt"/>
              </a:rPr>
              <a:t>and 47,000 trailers</a:t>
            </a:r>
          </a:p>
          <a:p>
            <a:pPr lvl="2" indent="-342900">
              <a:lnSpc>
                <a:spcPct val="95000"/>
              </a:lnSpc>
              <a:buClr>
                <a:srgbClr val="000000"/>
              </a:buClr>
              <a:buSzPct val="100000"/>
              <a:buFontTx/>
              <a:buChar char="•"/>
            </a:pPr>
            <a:r>
              <a:rPr lang="en-US" dirty="0" smtClean="0">
                <a:latin typeface="+mn-lt"/>
              </a:rPr>
              <a:t>annual revenues exceeding 2 B</a:t>
            </a:r>
          </a:p>
        </p:txBody>
      </p:sp>
      <p:grpSp>
        <p:nvGrpSpPr>
          <p:cNvPr id="6" name="Group 5"/>
          <p:cNvGrpSpPr/>
          <p:nvPr/>
        </p:nvGrpSpPr>
        <p:grpSpPr>
          <a:xfrm>
            <a:off x="6146800" y="4572000"/>
            <a:ext cx="3349364" cy="2667000"/>
            <a:chOff x="5994400" y="4953000"/>
            <a:chExt cx="3349364" cy="2667000"/>
          </a:xfrm>
        </p:grpSpPr>
        <p:pic>
          <p:nvPicPr>
            <p:cNvPr id="19462" name="Picture 6" descr="http://www.encyclopediaofarkansas.net/media/gallery/photo/JB_Hunt1_f.jpg">
              <a:hlinkClick r:id="rId3"/>
            </p:cNvPr>
            <p:cNvPicPr>
              <a:picLocks noChangeAspect="1" noChangeArrowheads="1"/>
            </p:cNvPicPr>
            <p:nvPr/>
          </p:nvPicPr>
          <p:blipFill>
            <a:blip r:embed="rId4" cstate="print"/>
            <a:srcRect/>
            <a:stretch>
              <a:fillRect/>
            </a:stretch>
          </p:blipFill>
          <p:spPr bwMode="auto">
            <a:xfrm>
              <a:off x="5994400" y="5105400"/>
              <a:ext cx="3349364"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299200" y="4953000"/>
              <a:ext cx="2815068"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J.B. Hunt</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Highway System</a:t>
            </a:r>
            <a:endParaRPr lang="en-US" dirty="0"/>
          </a:p>
        </p:txBody>
      </p:sp>
      <p:sp>
        <p:nvSpPr>
          <p:cNvPr id="3" name="Content Placeholder 2"/>
          <p:cNvSpPr>
            <a:spLocks noGrp="1"/>
          </p:cNvSpPr>
          <p:nvPr>
            <p:ph idx="1"/>
          </p:nvPr>
        </p:nvSpPr>
        <p:spPr>
          <a:xfrm>
            <a:off x="508000" y="1447800"/>
            <a:ext cx="5638800" cy="5715000"/>
          </a:xfrm>
        </p:spPr>
        <p:txBody>
          <a:bodyPr>
            <a:normAutofit fontScale="92500" lnSpcReduction="10000"/>
          </a:bodyPr>
          <a:lstStyle/>
          <a:p>
            <a:r>
              <a:rPr lang="en-US" sz="3200" dirty="0" smtClean="0"/>
              <a:t>Originally developed in the 1960s, this Federally funded initiative opened up sections of the state to wider markets nationally and ultimately internationally</a:t>
            </a:r>
          </a:p>
          <a:p>
            <a:r>
              <a:rPr lang="en-US" sz="3200" dirty="0" smtClean="0"/>
              <a:t>System of interstate highways facilitated the economic development of towns along the thoroughfares</a:t>
            </a:r>
          </a:p>
          <a:p>
            <a:r>
              <a:rPr lang="en-US" sz="3200" dirty="0" smtClean="0"/>
              <a:t>There are proposals to build more north-south interstate highways in the state</a:t>
            </a:r>
            <a:endParaRPr lang="en-US" sz="32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22</a:t>
            </a:fld>
            <a:endParaRPr lang="en-US"/>
          </a:p>
        </p:txBody>
      </p:sp>
      <p:pic>
        <p:nvPicPr>
          <p:cNvPr id="35842" name="Picture 2" descr="Arkansas Highways Winter 2006/2007">
            <a:hlinkClick r:id="rId3"/>
          </p:cNvPr>
          <p:cNvPicPr>
            <a:picLocks noChangeAspect="1" noChangeArrowheads="1"/>
          </p:cNvPicPr>
          <p:nvPr/>
        </p:nvPicPr>
        <p:blipFill>
          <a:blip r:embed="rId4"/>
          <a:srcRect/>
          <a:stretch>
            <a:fillRect/>
          </a:stretch>
        </p:blipFill>
        <p:spPr bwMode="auto">
          <a:xfrm>
            <a:off x="6146800" y="1676400"/>
            <a:ext cx="3752850" cy="4618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River Navigation</a:t>
            </a:r>
            <a:endParaRPr lang="en-US" dirty="0"/>
          </a:p>
        </p:txBody>
      </p:sp>
      <p:sp>
        <p:nvSpPr>
          <p:cNvPr id="3" name="Content Placeholder 2"/>
          <p:cNvSpPr>
            <a:spLocks noGrp="1"/>
          </p:cNvSpPr>
          <p:nvPr>
            <p:ph idx="1"/>
          </p:nvPr>
        </p:nvSpPr>
        <p:spPr>
          <a:xfrm>
            <a:off x="508000" y="1371600"/>
            <a:ext cx="9448800" cy="6248400"/>
          </a:xfrm>
        </p:spPr>
        <p:txBody>
          <a:bodyPr>
            <a:normAutofit fontScale="92500" lnSpcReduction="10000"/>
          </a:bodyPr>
          <a:lstStyle/>
          <a:p>
            <a:r>
              <a:rPr lang="en-US" dirty="0" smtClean="0"/>
              <a:t>Rivers have historically been major determinants of city locations due to the system of transportation they provide especially before the development of rail and paved roads</a:t>
            </a:r>
          </a:p>
          <a:p>
            <a:r>
              <a:rPr lang="en-US" dirty="0" smtClean="0"/>
              <a:t>Transportation on rivers suffered due to water level fluctuations</a:t>
            </a:r>
          </a:p>
          <a:p>
            <a:r>
              <a:rPr lang="en-US" dirty="0" smtClean="0"/>
              <a:t>Technologies of dams and locks facilitated more reliable navigation year around</a:t>
            </a:r>
          </a:p>
          <a:p>
            <a:r>
              <a:rPr lang="en-US" dirty="0" smtClean="0"/>
              <a:t>The major development for </a:t>
            </a:r>
            <a:br>
              <a:rPr lang="en-US" dirty="0" smtClean="0"/>
            </a:br>
            <a:r>
              <a:rPr lang="en-US" dirty="0" smtClean="0"/>
              <a:t>Arkansas was the McClellan-Kerr </a:t>
            </a:r>
            <a:br>
              <a:rPr lang="en-US" dirty="0" smtClean="0"/>
            </a:br>
            <a:r>
              <a:rPr lang="en-US" dirty="0" smtClean="0"/>
              <a:t>lock and dam system on Arkansas </a:t>
            </a:r>
            <a:br>
              <a:rPr lang="en-US" dirty="0" smtClean="0"/>
            </a:br>
            <a:r>
              <a:rPr lang="en-US" dirty="0" smtClean="0"/>
              <a:t>River</a:t>
            </a:r>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23</a:t>
            </a:fld>
            <a:endParaRPr lang="en-US"/>
          </a:p>
        </p:txBody>
      </p:sp>
      <p:pic>
        <p:nvPicPr>
          <p:cNvPr id="34818" name="Picture 2" descr="http://t2.gstatic.com/images?q=tbn:kz56DhecdXeK2M:http://www.realclearwx.com/702072.jpg">
            <a:hlinkClick r:id="rId3"/>
          </p:cNvPr>
          <p:cNvPicPr>
            <a:picLocks noChangeAspect="1" noChangeArrowheads="1"/>
          </p:cNvPicPr>
          <p:nvPr/>
        </p:nvPicPr>
        <p:blipFill>
          <a:blip r:embed="rId4"/>
          <a:srcRect/>
          <a:stretch>
            <a:fillRect/>
          </a:stretch>
        </p:blipFill>
        <p:spPr bwMode="auto">
          <a:xfrm>
            <a:off x="6756400" y="4876800"/>
            <a:ext cx="3096925" cy="2057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Retail in Arkansas</a:t>
            </a:r>
            <a:endParaRPr lang="en-US" dirty="0"/>
          </a:p>
        </p:txBody>
      </p:sp>
      <p:sp>
        <p:nvSpPr>
          <p:cNvPr id="3" name="Content Placeholder 2"/>
          <p:cNvSpPr>
            <a:spLocks noGrp="1"/>
          </p:cNvSpPr>
          <p:nvPr>
            <p:ph idx="1"/>
          </p:nvPr>
        </p:nvSpPr>
        <p:spPr/>
        <p:txBody>
          <a:bodyPr>
            <a:normAutofit lnSpcReduction="10000"/>
          </a:bodyPr>
          <a:lstStyle/>
          <a:p>
            <a:r>
              <a:rPr lang="en-US" dirty="0" smtClean="0"/>
              <a:t>Retail began with ‘mom and pop’ shops in towns across the state</a:t>
            </a:r>
          </a:p>
          <a:p>
            <a:r>
              <a:rPr lang="en-US" dirty="0" smtClean="0"/>
              <a:t>In the 1960s the emergence of Arkansas based large chain retailer Wal-Mart changed the face of retail by using computer technologies and economies of scale to provide consumer goods at lower prices</a:t>
            </a:r>
          </a:p>
          <a:p>
            <a:r>
              <a:rPr lang="en-US" dirty="0" smtClean="0"/>
              <a:t>Small retailers had to create a niche market to compete with large box stores</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24</a:t>
            </a:fld>
            <a:endParaRPr lang="en-US"/>
          </a:p>
        </p:txBody>
      </p:sp>
      <p:pic>
        <p:nvPicPr>
          <p:cNvPr id="31746" name="Picture 2" descr="Waltons five and dime Pictures, Images and Photos">
            <a:hlinkClick r:id="rId2"/>
          </p:cNvPr>
          <p:cNvPicPr>
            <a:picLocks noChangeAspect="1" noChangeArrowheads="1"/>
          </p:cNvPicPr>
          <p:nvPr/>
        </p:nvPicPr>
        <p:blipFill>
          <a:blip r:embed="rId3"/>
          <a:srcRect b="33080"/>
          <a:stretch>
            <a:fillRect/>
          </a:stretch>
        </p:blipFill>
        <p:spPr bwMode="auto">
          <a:xfrm>
            <a:off x="965200" y="0"/>
            <a:ext cx="333375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err="1" smtClean="0">
                <a:solidFill>
                  <a:schemeClr val="tx1"/>
                </a:solidFill>
              </a:rPr>
              <a:t>Walmart</a:t>
            </a:r>
            <a:endParaRPr lang="en-US" sz="4900" dirty="0">
              <a:solidFill>
                <a:schemeClr val="tx1"/>
              </a:solidFill>
            </a:endParaRPr>
          </a:p>
        </p:txBody>
      </p:sp>
      <p:sp>
        <p:nvSpPr>
          <p:cNvPr id="23556" name="Text Box 4"/>
          <p:cNvSpPr txBox="1">
            <a:spLocks noChangeArrowheads="1"/>
          </p:cNvSpPr>
          <p:nvPr/>
        </p:nvSpPr>
        <p:spPr bwMode="auto">
          <a:xfrm>
            <a:off x="660400" y="1447800"/>
            <a:ext cx="5562600" cy="5730800"/>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sz="2800" dirty="0" err="1" smtClean="0">
                <a:latin typeface="+mn-lt"/>
                <a:hlinkClick r:id="rId3"/>
              </a:rPr>
              <a:t>Walmart</a:t>
            </a:r>
            <a:r>
              <a:rPr lang="en-US" sz="2800" dirty="0" smtClean="0">
                <a:latin typeface="+mn-lt"/>
              </a:rPr>
              <a:t> – founded in 1962 by Sam Walton</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err="1" smtClean="0">
                <a:latin typeface="+mn-lt"/>
              </a:rPr>
              <a:t>Walmart</a:t>
            </a:r>
            <a:r>
              <a:rPr lang="en-US" sz="2800" dirty="0" smtClean="0">
                <a:latin typeface="+mn-lt"/>
              </a:rPr>
              <a:t> is the world’s largest public corporation by revenue - $404 billion annual revenue (add date)</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Largest employer in the U.S. – 2 million associates </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Stores around the globe in countries such as Argentina, Mexico, China, UK and more</a:t>
            </a:r>
          </a:p>
        </p:txBody>
      </p:sp>
      <p:pic>
        <p:nvPicPr>
          <p:cNvPr id="30722" name="Picture 2" descr="Wal-Mart is the largest retailer in the world, and, as of 2001, the largest corporation. Reproduced by permission of Corbis Corporation (Bellevue)."/>
          <p:cNvPicPr>
            <a:picLocks noChangeAspect="1" noChangeArrowheads="1"/>
          </p:cNvPicPr>
          <p:nvPr/>
        </p:nvPicPr>
        <p:blipFill>
          <a:blip r:embed="rId4"/>
          <a:srcRect/>
          <a:stretch>
            <a:fillRect/>
          </a:stretch>
        </p:blipFill>
        <p:spPr bwMode="auto">
          <a:xfrm>
            <a:off x="6146800" y="2282804"/>
            <a:ext cx="3486150" cy="35592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Dillard’s</a:t>
            </a:r>
            <a:endParaRPr lang="en-US" dirty="0"/>
          </a:p>
        </p:txBody>
      </p:sp>
      <p:sp>
        <p:nvSpPr>
          <p:cNvPr id="3" name="Content Placeholder 2"/>
          <p:cNvSpPr>
            <a:spLocks noGrp="1"/>
          </p:cNvSpPr>
          <p:nvPr>
            <p:ph idx="1"/>
          </p:nvPr>
        </p:nvSpPr>
        <p:spPr>
          <a:xfrm>
            <a:off x="431800" y="3505200"/>
            <a:ext cx="9144000" cy="3429000"/>
          </a:xfrm>
        </p:spPr>
        <p:txBody>
          <a:bodyPr>
            <a:normAutofit/>
          </a:bodyPr>
          <a:lstStyle/>
          <a:p>
            <a:pPr lvl="1" indent="-342900">
              <a:lnSpc>
                <a:spcPct val="95000"/>
              </a:lnSpc>
              <a:buClr>
                <a:srgbClr val="000000"/>
              </a:buClr>
              <a:buSzPct val="100000"/>
              <a:buFontTx/>
              <a:buChar char="•"/>
            </a:pPr>
            <a:r>
              <a:rPr lang="en-US" dirty="0" smtClean="0">
                <a:hlinkClick r:id="rId3"/>
              </a:rPr>
              <a:t>Dillard’s </a:t>
            </a:r>
            <a:r>
              <a:rPr lang="en-US" dirty="0" smtClean="0"/>
              <a:t>– founded in 1938 by William T. Dillard</a:t>
            </a:r>
          </a:p>
          <a:p>
            <a:pPr lvl="1" indent="-342900">
              <a:lnSpc>
                <a:spcPct val="95000"/>
              </a:lnSpc>
              <a:buClr>
                <a:srgbClr val="000000"/>
              </a:buClr>
              <a:buSzPct val="100000"/>
              <a:buFontTx/>
              <a:buChar char="•"/>
            </a:pPr>
            <a:r>
              <a:rPr lang="en-US" dirty="0" smtClean="0"/>
              <a:t>Department store chain selling clothing, household goods, and shoes</a:t>
            </a:r>
          </a:p>
          <a:p>
            <a:pPr lvl="1" indent="-342900">
              <a:lnSpc>
                <a:spcPct val="95000"/>
              </a:lnSpc>
              <a:buClr>
                <a:srgbClr val="000000"/>
              </a:buClr>
              <a:buSzPct val="100000"/>
              <a:buFontTx/>
              <a:buChar char="•"/>
            </a:pPr>
            <a:r>
              <a:rPr lang="en-US" dirty="0" smtClean="0"/>
              <a:t>330 stores in 29 states </a:t>
            </a:r>
          </a:p>
          <a:p>
            <a:pPr lvl="1" indent="-342900">
              <a:lnSpc>
                <a:spcPct val="95000"/>
              </a:lnSpc>
              <a:buClr>
                <a:srgbClr val="000000"/>
              </a:buClr>
              <a:buSzPct val="100000"/>
              <a:buFontTx/>
              <a:buChar char="•"/>
            </a:pPr>
            <a:r>
              <a:rPr lang="en-US" dirty="0" smtClean="0"/>
              <a:t>Employees 54,000 people </a:t>
            </a:r>
          </a:p>
          <a:p>
            <a:pPr lvl="1" indent="-342900">
              <a:lnSpc>
                <a:spcPct val="95000"/>
              </a:lnSpc>
              <a:buClr>
                <a:srgbClr val="000000"/>
              </a:buClr>
              <a:buSzPct val="100000"/>
              <a:buFontTx/>
              <a:buChar char="•"/>
            </a:pPr>
            <a:r>
              <a:rPr lang="en-US" dirty="0" smtClean="0"/>
              <a:t>Annual revenues of $7.59 B</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26</a:t>
            </a:fld>
            <a:endParaRPr lang="en-US"/>
          </a:p>
        </p:txBody>
      </p:sp>
      <p:pic>
        <p:nvPicPr>
          <p:cNvPr id="28674" name="Picture 2" descr="http://enterprise.waltoncollege.uark.edu/dillard_store.jpg"/>
          <p:cNvPicPr>
            <a:picLocks noChangeAspect="1" noChangeArrowheads="1"/>
          </p:cNvPicPr>
          <p:nvPr/>
        </p:nvPicPr>
        <p:blipFill>
          <a:blip r:embed="rId4"/>
          <a:srcRect/>
          <a:stretch>
            <a:fillRect/>
          </a:stretch>
        </p:blipFill>
        <p:spPr bwMode="auto">
          <a:xfrm rot="21415429">
            <a:off x="353602" y="470948"/>
            <a:ext cx="3429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TCBY</a:t>
            </a:r>
            <a:endParaRPr lang="en-US" dirty="0"/>
          </a:p>
        </p:txBody>
      </p:sp>
      <p:sp>
        <p:nvSpPr>
          <p:cNvPr id="3" name="Content Placeholder 2"/>
          <p:cNvSpPr>
            <a:spLocks noGrp="1"/>
          </p:cNvSpPr>
          <p:nvPr>
            <p:ph idx="1"/>
          </p:nvPr>
        </p:nvSpPr>
        <p:spPr/>
        <p:txBody>
          <a:bodyPr/>
          <a:lstStyle/>
          <a:p>
            <a:pPr marL="342900" lvl="1" indent="-342900">
              <a:buFontTx/>
              <a:buChar char="•"/>
            </a:pPr>
            <a:r>
              <a:rPr lang="en-US" dirty="0" smtClean="0">
                <a:hlinkClick r:id="rId3"/>
              </a:rPr>
              <a:t>TCBY</a:t>
            </a:r>
            <a:r>
              <a:rPr lang="en-US" dirty="0" smtClean="0"/>
              <a:t> – international frozen yogurt vender which grew over 19 years from a single store in Little Rock to 3,000 outlet franchises. Acquired by Mrs. Fields Famous Brands in 2000.</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27</a:t>
            </a:fld>
            <a:endParaRPr lang="en-US"/>
          </a:p>
        </p:txBody>
      </p:sp>
      <p:pic>
        <p:nvPicPr>
          <p:cNvPr id="26626" name="Picture 2" descr="http://t1.gstatic.com/images?q=tbn:b7wRULR9mflSaM:http://media.yellowbot.com/photos/OcX-1XFmhU_m--/tcby-ridgewood-nj.jpg">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128000" y="457200"/>
            <a:ext cx="933450" cy="1162050"/>
          </a:xfrm>
          <a:prstGeom prst="rect">
            <a:avLst/>
          </a:prstGeom>
          <a:noFill/>
        </p:spPr>
      </p:pic>
      <p:pic>
        <p:nvPicPr>
          <p:cNvPr id="10" name="Picture 2" descr="http://littlerockeating.files.wordpress.com/2007/06/tcby.jpg">
            <a:hlinkClick r:id="rId6"/>
          </p:cNvPr>
          <p:cNvPicPr>
            <a:picLocks noChangeAspect="1" noChangeArrowheads="1"/>
          </p:cNvPicPr>
          <p:nvPr/>
        </p:nvPicPr>
        <p:blipFill>
          <a:blip r:embed="rId7" cstate="print"/>
          <a:srcRect/>
          <a:stretch>
            <a:fillRect/>
          </a:stretch>
        </p:blipFill>
        <p:spPr bwMode="auto">
          <a:xfrm>
            <a:off x="5613400" y="4038600"/>
            <a:ext cx="3251198" cy="2438398"/>
          </a:xfrm>
          <a:prstGeom prst="rect">
            <a:avLst/>
          </a:prstGeom>
          <a:ln>
            <a:noFill/>
          </a:ln>
          <a:effectLst>
            <a:softEdge rad="112500"/>
          </a:effectLst>
        </p:spPr>
      </p:pic>
      <p:pic>
        <p:nvPicPr>
          <p:cNvPr id="26632" name="Picture 8" descr="http://t1.gstatic.com/images?q=tbn:a4Z98ewLa-iQlM:http://www.festivalofchocolate.com/Exhibitors/images/tcby.jpg">
            <a:hlinkClick r:id="rId8"/>
          </p:cNvPr>
          <p:cNvPicPr>
            <a:picLocks noChangeAspect="1" noChangeArrowheads="1"/>
          </p:cNvPicPr>
          <p:nvPr/>
        </p:nvPicPr>
        <p:blipFill>
          <a:blip r:embed="rId9"/>
          <a:srcRect/>
          <a:stretch>
            <a:fillRect/>
          </a:stretch>
        </p:blipFill>
        <p:spPr bwMode="auto">
          <a:xfrm>
            <a:off x="965200" y="762000"/>
            <a:ext cx="1842247" cy="685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Manufacturing</a:t>
            </a:r>
            <a:endParaRPr lang="en-US" sz="4900" dirty="0">
              <a:solidFill>
                <a:schemeClr val="tx1"/>
              </a:solidFill>
            </a:endParaRPr>
          </a:p>
        </p:txBody>
      </p:sp>
      <p:sp>
        <p:nvSpPr>
          <p:cNvPr id="20484" name="Text Box 4"/>
          <p:cNvSpPr txBox="1">
            <a:spLocks noChangeArrowheads="1"/>
          </p:cNvSpPr>
          <p:nvPr/>
        </p:nvSpPr>
        <p:spPr bwMode="auto">
          <a:xfrm>
            <a:off x="584200" y="1371600"/>
            <a:ext cx="6248400" cy="5613845"/>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dirty="0" smtClean="0">
                <a:latin typeface="+mn-lt"/>
                <a:hlinkClick r:id="rId3"/>
              </a:rPr>
              <a:t>Whirlpool Corporation </a:t>
            </a:r>
            <a:r>
              <a:rPr lang="en-US" dirty="0" smtClean="0">
                <a:latin typeface="+mn-lt"/>
              </a:rPr>
              <a:t>is a global manufacturer and marketer of major home appliances - annual sales of $19 B - manufacturing facilities in Fort Smith </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err="1" smtClean="0">
                <a:latin typeface="+mn-lt"/>
                <a:hlinkClick r:id="rId4"/>
              </a:rPr>
              <a:t>Baldor</a:t>
            </a:r>
            <a:r>
              <a:rPr lang="en-US" dirty="0" smtClean="0">
                <a:latin typeface="+mn-lt"/>
                <a:hlinkClick r:id="rId4"/>
              </a:rPr>
              <a:t> Electric </a:t>
            </a:r>
            <a:r>
              <a:rPr lang="en-US" dirty="0" smtClean="0">
                <a:latin typeface="+mn-lt"/>
              </a:rPr>
              <a:t>– founded in 1920 – located in Fort Smith – annual revenues of 721 M</a:t>
            </a:r>
          </a:p>
          <a:p>
            <a:pPr lvl="1" indent="-342900">
              <a:lnSpc>
                <a:spcPct val="95000"/>
              </a:lnSpc>
              <a:buClr>
                <a:srgbClr val="000000"/>
              </a:buClr>
              <a:buSzPct val="100000"/>
            </a:pPr>
            <a:r>
              <a:rPr lang="en-US" dirty="0" smtClean="0">
                <a:latin typeface="+mn-lt"/>
              </a:rPr>
              <a:t>	-markets, designs, and manufactures industrial electric motors, mechanical power transmission products, drives and generators</a:t>
            </a:r>
            <a:br>
              <a:rPr lang="en-US" dirty="0" smtClean="0">
                <a:latin typeface="+mn-lt"/>
              </a:rPr>
            </a:br>
            <a:endParaRPr lang="en-US" dirty="0" smtClean="0">
              <a:latin typeface="+mn-lt"/>
            </a:endParaRP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err="1" smtClean="0">
                <a:latin typeface="+mn-lt"/>
              </a:rPr>
              <a:t>Yarnell</a:t>
            </a:r>
            <a:r>
              <a:rPr lang="en-US" dirty="0" smtClean="0">
                <a:latin typeface="+mn-lt"/>
              </a:rPr>
              <a:t> – ice cream producer based in Searcy, AR</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err="1" smtClean="0">
                <a:latin typeface="+mn-lt"/>
              </a:rPr>
              <a:t>Aromatique</a:t>
            </a:r>
            <a:r>
              <a:rPr lang="en-US" dirty="0" smtClean="0">
                <a:latin typeface="+mn-lt"/>
              </a:rPr>
              <a:t> – based in Heber Spring, AR</a:t>
            </a:r>
          </a:p>
        </p:txBody>
      </p:sp>
      <p:pic>
        <p:nvPicPr>
          <p:cNvPr id="24578" name="Picture 2" descr="http://t0.gstatic.com/images?q=tbn:Hs1o2EpdPjMDeM:http://www.socalindustrialrealestateblog.com/wp-content/uploads/2007/11/WhirlpoolLogo.gif">
            <a:hlinkClick r:id="rId5"/>
          </p:cNvPr>
          <p:cNvPicPr>
            <a:picLocks noChangeAspect="1" noChangeArrowheads="1"/>
          </p:cNvPicPr>
          <p:nvPr/>
        </p:nvPicPr>
        <p:blipFill>
          <a:blip r:embed="rId6"/>
          <a:srcRect/>
          <a:stretch>
            <a:fillRect/>
          </a:stretch>
        </p:blipFill>
        <p:spPr bwMode="auto">
          <a:xfrm>
            <a:off x="6985000" y="1600200"/>
            <a:ext cx="2024347" cy="1143000"/>
          </a:xfrm>
          <a:prstGeom prst="rect">
            <a:avLst/>
          </a:prstGeom>
          <a:noFill/>
        </p:spPr>
      </p:pic>
      <p:pic>
        <p:nvPicPr>
          <p:cNvPr id="24582" name="Picture 6" descr="http://www.globalspec.com/BaldorElectric/logo_thumbnail.jpg"/>
          <p:cNvPicPr>
            <a:picLocks noChangeAspect="1" noChangeArrowheads="1"/>
          </p:cNvPicPr>
          <p:nvPr/>
        </p:nvPicPr>
        <p:blipFill>
          <a:blip r:embed="rId7">
            <a:clrChange>
              <a:clrFrom>
                <a:srgbClr val="FFFFFF"/>
              </a:clrFrom>
              <a:clrTo>
                <a:srgbClr val="FFFFFF">
                  <a:alpha val="0"/>
                </a:srgbClr>
              </a:clrTo>
            </a:clrChange>
          </a:blip>
          <a:srcRect t="35714" b="39286"/>
          <a:stretch>
            <a:fillRect/>
          </a:stretch>
        </p:blipFill>
        <p:spPr bwMode="auto">
          <a:xfrm>
            <a:off x="7289800" y="3733800"/>
            <a:ext cx="2133600" cy="533400"/>
          </a:xfrm>
          <a:prstGeom prst="rect">
            <a:avLst/>
          </a:prstGeom>
          <a:noFill/>
        </p:spPr>
      </p:pic>
      <p:pic>
        <p:nvPicPr>
          <p:cNvPr id="24583" name="Picture 7" descr="http://www.riverfestarkansas.com/public/userfiles/images/Yarnell_logo_Riverfe%23384FE2.gif"/>
          <p:cNvPicPr>
            <a:picLocks noChangeAspect="1" noChangeArrowheads="1"/>
          </p:cNvPicPr>
          <p:nvPr/>
        </p:nvPicPr>
        <p:blipFill>
          <a:blip r:embed="rId8"/>
          <a:srcRect/>
          <a:stretch>
            <a:fillRect/>
          </a:stretch>
        </p:blipFill>
        <p:spPr bwMode="auto">
          <a:xfrm>
            <a:off x="203200" y="4800600"/>
            <a:ext cx="1781175" cy="1295400"/>
          </a:xfrm>
          <a:prstGeom prst="rect">
            <a:avLst/>
          </a:prstGeom>
          <a:noFill/>
        </p:spPr>
      </p:pic>
      <p:pic>
        <p:nvPicPr>
          <p:cNvPr id="24587" name="Picture 11" descr="http://www.tokyo-midtown.com/en/shop/232/sysimg/detail.jpg"/>
          <p:cNvPicPr>
            <a:picLocks noChangeAspect="1" noChangeArrowheads="1"/>
          </p:cNvPicPr>
          <p:nvPr/>
        </p:nvPicPr>
        <p:blipFill>
          <a:blip r:embed="rId9">
            <a:clrChange>
              <a:clrFrom>
                <a:srgbClr val="FFFFFF"/>
              </a:clrFrom>
              <a:clrTo>
                <a:srgbClr val="FFFFFF">
                  <a:alpha val="0"/>
                </a:srgbClr>
              </a:clrTo>
            </a:clrChange>
          </a:blip>
          <a:srcRect l="19048" t="9195" r="18207" b="8046"/>
          <a:stretch>
            <a:fillRect/>
          </a:stretch>
        </p:blipFill>
        <p:spPr bwMode="auto">
          <a:xfrm>
            <a:off x="6146800" y="5943600"/>
            <a:ext cx="1981200" cy="127362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smtClean="0">
                <a:solidFill>
                  <a:schemeClr val="tx1"/>
                </a:solidFill>
              </a:rPr>
              <a:t>Technology Industry</a:t>
            </a:r>
            <a:endParaRPr lang="en-US" sz="4900" dirty="0">
              <a:solidFill>
                <a:schemeClr val="tx1"/>
              </a:solidFill>
            </a:endParaRPr>
          </a:p>
        </p:txBody>
      </p:sp>
      <p:sp>
        <p:nvSpPr>
          <p:cNvPr id="17412" name="Text Box 4"/>
          <p:cNvSpPr txBox="1">
            <a:spLocks noChangeArrowheads="1"/>
          </p:cNvSpPr>
          <p:nvPr/>
        </p:nvSpPr>
        <p:spPr bwMode="auto">
          <a:xfrm>
            <a:off x="3403600" y="990600"/>
            <a:ext cx="6248400" cy="5087547"/>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pPr>
            <a:endParaRPr lang="en-US" sz="3600" dirty="0" smtClean="0">
              <a:solidFill>
                <a:srgbClr val="000000"/>
              </a:solidFill>
              <a:latin typeface="Arial" charset="0"/>
              <a:hlinkClick r:id="rId3"/>
            </a:endParaRPr>
          </a:p>
          <a:p>
            <a:pPr lvl="1" indent="-342900">
              <a:lnSpc>
                <a:spcPct val="95000"/>
              </a:lnSpc>
              <a:buClr>
                <a:srgbClr val="000000"/>
              </a:buClr>
              <a:buSzPct val="100000"/>
              <a:buFontTx/>
              <a:buChar char="•"/>
            </a:pPr>
            <a:r>
              <a:rPr lang="en-US" dirty="0" smtClean="0">
                <a:latin typeface="+mn-lt"/>
                <a:hlinkClick r:id="rId4"/>
              </a:rPr>
              <a:t>Acxiom</a:t>
            </a:r>
            <a:r>
              <a:rPr lang="en-US" dirty="0" smtClean="0">
                <a:latin typeface="+mn-lt"/>
              </a:rPr>
              <a:t>- global interactive marketing services company – annual revenue 1.38 billion </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smtClean="0">
                <a:latin typeface="+mn-lt"/>
                <a:hlinkClick r:id="rId5"/>
              </a:rPr>
              <a:t>Alltel</a:t>
            </a:r>
            <a:r>
              <a:rPr lang="en-US" dirty="0" smtClean="0">
                <a:latin typeface="+mn-lt"/>
              </a:rPr>
              <a:t>- until its acquisition by Verizon in ‘08 was the 5</a:t>
            </a:r>
            <a:r>
              <a:rPr lang="en-US" baseline="30000" dirty="0" smtClean="0">
                <a:latin typeface="+mn-lt"/>
              </a:rPr>
              <a:t>th</a:t>
            </a:r>
            <a:r>
              <a:rPr lang="en-US" dirty="0" smtClean="0">
                <a:latin typeface="+mn-lt"/>
              </a:rPr>
              <a:t> largest wireless telecommunications company in the U.S. with 8.8 billion in annual revenues – acquired by Verizon </a:t>
            </a:r>
          </a:p>
          <a:p>
            <a:pPr lvl="1" indent="-342900">
              <a:lnSpc>
                <a:spcPct val="95000"/>
              </a:lnSpc>
              <a:buClr>
                <a:srgbClr val="000000"/>
              </a:buClr>
              <a:buSzPct val="100000"/>
              <a:buFontTx/>
              <a:buChar char="•"/>
            </a:pPr>
            <a:endParaRPr lang="en-US" dirty="0" smtClean="0">
              <a:latin typeface="+mn-lt"/>
            </a:endParaRPr>
          </a:p>
          <a:p>
            <a:pPr lvl="1" indent="-342900">
              <a:lnSpc>
                <a:spcPct val="95000"/>
              </a:lnSpc>
              <a:buClr>
                <a:srgbClr val="000000"/>
              </a:buClr>
              <a:buSzPct val="100000"/>
              <a:buFontTx/>
              <a:buChar char="•"/>
            </a:pPr>
            <a:r>
              <a:rPr lang="en-US" dirty="0" err="1" smtClean="0">
                <a:latin typeface="+mn-lt"/>
                <a:hlinkClick r:id="rId6"/>
              </a:rPr>
              <a:t>Klipsch</a:t>
            </a:r>
            <a:r>
              <a:rPr lang="en-US" dirty="0" smtClean="0">
                <a:latin typeface="+mn-lt"/>
              </a:rPr>
              <a:t> - </a:t>
            </a:r>
            <a:r>
              <a:rPr lang="en-US" dirty="0" err="1" smtClean="0">
                <a:latin typeface="+mn-lt"/>
              </a:rPr>
              <a:t>Klipsch</a:t>
            </a:r>
            <a:r>
              <a:rPr lang="en-US" dirty="0" smtClean="0">
                <a:latin typeface="+mn-lt"/>
              </a:rPr>
              <a:t>, one of the first U.S. loudspeaker companies since 1946 was founded by </a:t>
            </a:r>
            <a:r>
              <a:rPr lang="en-US" dirty="0" smtClean="0">
                <a:latin typeface="+mn-lt"/>
                <a:hlinkClick r:id="rId7"/>
              </a:rPr>
              <a:t>Paul W. </a:t>
            </a:r>
            <a:r>
              <a:rPr lang="en-US" dirty="0" err="1" smtClean="0">
                <a:latin typeface="+mn-lt"/>
                <a:hlinkClick r:id="rId7"/>
              </a:rPr>
              <a:t>Klipsch</a:t>
            </a:r>
            <a:r>
              <a:rPr lang="en-US" dirty="0" smtClean="0">
                <a:latin typeface="+mn-lt"/>
              </a:rPr>
              <a:t> - who in the beginning hand-built every speaker inside a tin shed in Hope, Arkansas.  </a:t>
            </a:r>
          </a:p>
        </p:txBody>
      </p:sp>
      <p:pic>
        <p:nvPicPr>
          <p:cNvPr id="22536" name="Picture 8" descr="http://www.localsplash.com/wp-content/themes/newDesign/images/partners/logo-acxiom.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36600" y="1066800"/>
            <a:ext cx="2114550" cy="1441739"/>
          </a:xfrm>
          <a:prstGeom prst="rect">
            <a:avLst/>
          </a:prstGeom>
          <a:noFill/>
        </p:spPr>
      </p:pic>
      <p:pic>
        <p:nvPicPr>
          <p:cNvPr id="22540" name="Picture 12" descr="See full size image">
            <a:hlinkClick r:id="rId9"/>
          </p:cNvPr>
          <p:cNvPicPr>
            <a:picLocks noChangeAspect="1" noChangeArrowheads="1"/>
          </p:cNvPicPr>
          <p:nvPr/>
        </p:nvPicPr>
        <p:blipFill>
          <a:blip r:embed="rId10"/>
          <a:srcRect/>
          <a:stretch>
            <a:fillRect/>
          </a:stretch>
        </p:blipFill>
        <p:spPr bwMode="auto">
          <a:xfrm>
            <a:off x="1727200" y="3276600"/>
            <a:ext cx="1920240" cy="1066800"/>
          </a:xfrm>
          <a:prstGeom prst="rect">
            <a:avLst/>
          </a:prstGeom>
          <a:ln>
            <a:noFill/>
          </a:ln>
          <a:effectLst>
            <a:softEdge rad="112500"/>
          </a:effectLst>
        </p:spPr>
      </p:pic>
      <p:pic>
        <p:nvPicPr>
          <p:cNvPr id="23554" name="Picture 2" descr="Klipsch">
            <a:hlinkClick r:id="rId11" tooltip="Home"/>
          </p:cNvPr>
          <p:cNvPicPr>
            <a:picLocks noChangeAspect="1" noChangeArrowheads="1"/>
          </p:cNvPicPr>
          <p:nvPr/>
        </p:nvPicPr>
        <p:blipFill>
          <a:blip r:embed="rId12">
            <a:clrChange>
              <a:clrFrom>
                <a:srgbClr val="FFFFFF"/>
              </a:clrFrom>
              <a:clrTo>
                <a:srgbClr val="FFFFFF">
                  <a:alpha val="0"/>
                </a:srgbClr>
              </a:clrTo>
            </a:clrChange>
          </a:blip>
          <a:srcRect t="8000" r="60000" b="20000"/>
          <a:stretch>
            <a:fillRect/>
          </a:stretch>
        </p:blipFill>
        <p:spPr bwMode="auto">
          <a:xfrm>
            <a:off x="660400" y="5181600"/>
            <a:ext cx="1778000" cy="1066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552450" y="355600"/>
            <a:ext cx="9251950" cy="1168400"/>
          </a:xfrm>
        </p:spPr>
        <p:txBody>
          <a:bodyPr lIns="0" tIns="0" rIns="0" bIns="0" anchor="t">
            <a:noAutofit/>
          </a:bodyPr>
          <a:lstStyle/>
          <a:p>
            <a:pPr>
              <a:lnSpc>
                <a:spcPct val="95000"/>
              </a:lnSpc>
            </a:pPr>
            <a:r>
              <a:rPr lang="en-US" sz="4400" dirty="0" smtClean="0">
                <a:solidFill>
                  <a:schemeClr val="tx1"/>
                </a:solidFill>
              </a:rPr>
              <a:t>Hunting </a:t>
            </a:r>
            <a:r>
              <a:rPr lang="en-US" sz="4400" dirty="0">
                <a:solidFill>
                  <a:schemeClr val="tx1"/>
                </a:solidFill>
              </a:rPr>
              <a:t>and </a:t>
            </a:r>
            <a:r>
              <a:rPr lang="en-US" sz="4400" dirty="0" smtClean="0">
                <a:solidFill>
                  <a:schemeClr val="tx1"/>
                </a:solidFill>
              </a:rPr>
              <a:t>Farming by </a:t>
            </a:r>
            <a:br>
              <a:rPr lang="en-US" sz="4400" dirty="0" smtClean="0">
                <a:solidFill>
                  <a:schemeClr val="tx1"/>
                </a:solidFill>
              </a:rPr>
            </a:br>
            <a:r>
              <a:rPr lang="en-US" sz="4400" dirty="0" smtClean="0">
                <a:solidFill>
                  <a:schemeClr val="tx1"/>
                </a:solidFill>
              </a:rPr>
              <a:t>Native Americans</a:t>
            </a:r>
            <a:endParaRPr lang="en-US" sz="4400" dirty="0">
              <a:solidFill>
                <a:schemeClr val="tx1"/>
              </a:solidFill>
            </a:endParaRPr>
          </a:p>
        </p:txBody>
      </p:sp>
      <p:sp>
        <p:nvSpPr>
          <p:cNvPr id="3076" name="Text Box 4"/>
          <p:cNvSpPr txBox="1">
            <a:spLocks noChangeArrowheads="1"/>
          </p:cNvSpPr>
          <p:nvPr/>
        </p:nvSpPr>
        <p:spPr bwMode="auto">
          <a:xfrm>
            <a:off x="584200" y="2209800"/>
            <a:ext cx="4832350" cy="4502771"/>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dirty="0" smtClean="0">
                <a:latin typeface="+mn-lt"/>
              </a:rPr>
              <a:t>In 1541 rather than gold Hernando de Soto found Native Americans.</a:t>
            </a:r>
          </a:p>
          <a:p>
            <a:pPr lvl="1" indent="-342900">
              <a:lnSpc>
                <a:spcPct val="95000"/>
              </a:lnSpc>
              <a:buClr>
                <a:srgbClr val="000000"/>
              </a:buClr>
              <a:buSzPct val="100000"/>
              <a:buFont typeface="Arial" pitchFamily="34" charset="0"/>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Indians survived by gathering berries, hunting and farming corn, squash, and beans. </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Systems of rivers and trails connected the towns to each other enabling trade.</a:t>
            </a:r>
            <a:endParaRPr lang="en-US" sz="2800" dirty="0">
              <a:latin typeface="+mn-lt"/>
            </a:endParaRPr>
          </a:p>
        </p:txBody>
      </p:sp>
      <p:pic>
        <p:nvPicPr>
          <p:cNvPr id="3077" name="Picture 5">
            <a:hlinkClick r:id="rId4"/>
          </p:cNvPr>
          <p:cNvPicPr>
            <a:picLocks noChangeAspect="1" noChangeArrowheads="1"/>
          </p:cNvPicPr>
          <p:nvPr/>
        </p:nvPicPr>
        <p:blipFill>
          <a:blip r:embed="rId5" cstate="print"/>
          <a:srcRect/>
          <a:stretch>
            <a:fillRect/>
          </a:stretch>
        </p:blipFill>
        <p:spPr bwMode="auto">
          <a:xfrm>
            <a:off x="5842000" y="2133600"/>
            <a:ext cx="3842853" cy="2787684"/>
          </a:xfrm>
          <a:prstGeom prst="rect">
            <a:avLst/>
          </a:prstGeom>
          <a:noFill/>
        </p:spPr>
      </p:pic>
      <p:pic>
        <p:nvPicPr>
          <p:cNvPr id="5" name="~PP2137.WAV">
            <a:hlinkClick r:id="" action="ppaction://media"/>
          </p:cNvPr>
          <p:cNvPicPr>
            <a:picLocks noRot="1" noChangeAspect="1"/>
          </p:cNvPicPr>
          <p:nvPr>
            <a:wavAudioFile r:embed="rId1" name="~PP2137.WAV"/>
          </p:nvPr>
        </p:nvPicPr>
        <p:blipFill>
          <a:blip r:embed="rId6" cstate="print"/>
          <a:stretch>
            <a:fillRect/>
          </a:stretch>
        </p:blipFill>
        <p:spPr>
          <a:xfrm>
            <a:off x="9728200" y="7188200"/>
            <a:ext cx="304800" cy="304800"/>
          </a:xfrm>
          <a:prstGeom prst="rect">
            <a:avLst/>
          </a:prstGeom>
        </p:spPr>
      </p:pic>
    </p:spTree>
  </p:cSld>
  <p:clrMapOvr>
    <a:masterClrMapping/>
  </p:clrMapOvr>
  <p:transition advTm="2000"/>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8636000" cy="1271588"/>
          </a:xfrm>
        </p:spPr>
        <p:txBody>
          <a:bodyPr/>
          <a:lstStyle/>
          <a:p>
            <a:r>
              <a:rPr lang="en-US" dirty="0" smtClean="0">
                <a:solidFill>
                  <a:schemeClr val="tx1"/>
                </a:solidFill>
                <a:cs typeface="Arial" pitchFamily="34" charset="0"/>
              </a:rPr>
              <a:t>Wind Power Industry</a:t>
            </a:r>
            <a:endParaRPr lang="en-US" dirty="0">
              <a:solidFill>
                <a:schemeClr val="tx1"/>
              </a:solidFill>
              <a:cs typeface="Arial" pitchFamily="34" charset="0"/>
            </a:endParaRPr>
          </a:p>
        </p:txBody>
      </p:sp>
      <p:sp>
        <p:nvSpPr>
          <p:cNvPr id="3" name="Content Placeholder 2"/>
          <p:cNvSpPr>
            <a:spLocks noGrp="1"/>
          </p:cNvSpPr>
          <p:nvPr>
            <p:ph idx="1"/>
          </p:nvPr>
        </p:nvSpPr>
        <p:spPr>
          <a:xfrm>
            <a:off x="584200" y="1295401"/>
            <a:ext cx="6248400" cy="4952999"/>
          </a:xfrm>
        </p:spPr>
        <p:txBody>
          <a:bodyPr>
            <a:noAutofit/>
          </a:bodyPr>
          <a:lstStyle/>
          <a:p>
            <a:r>
              <a:rPr lang="en-US" sz="2800" dirty="0" smtClean="0">
                <a:cs typeface="Arial" pitchFamily="34" charset="0"/>
                <a:hlinkClick r:id="rId3"/>
              </a:rPr>
              <a:t>LM </a:t>
            </a:r>
            <a:r>
              <a:rPr lang="en-US" sz="2800" dirty="0" err="1" smtClean="0">
                <a:cs typeface="Arial" pitchFamily="34" charset="0"/>
                <a:hlinkClick r:id="rId3"/>
              </a:rPr>
              <a:t>Glasfiber</a:t>
            </a:r>
            <a:r>
              <a:rPr lang="en-US" sz="2800" dirty="0" smtClean="0">
                <a:cs typeface="Arial" pitchFamily="34" charset="0"/>
                <a:hlinkClick r:id="rId3"/>
              </a:rPr>
              <a:t> </a:t>
            </a:r>
            <a:r>
              <a:rPr lang="en-US" sz="2800" dirty="0" smtClean="0">
                <a:cs typeface="Arial" pitchFamily="34" charset="0"/>
              </a:rPr>
              <a:t>is a blade manufacturer in Little Rock- North American headquarters location</a:t>
            </a:r>
          </a:p>
          <a:p>
            <a:r>
              <a:rPr lang="en-US" sz="2800" dirty="0" err="1" smtClean="0">
                <a:cs typeface="Arial" pitchFamily="34" charset="0"/>
                <a:hlinkClick r:id="rId4"/>
              </a:rPr>
              <a:t>Polymarin</a:t>
            </a:r>
            <a:r>
              <a:rPr lang="en-US" sz="2800" dirty="0" smtClean="0">
                <a:cs typeface="Arial" pitchFamily="34" charset="0"/>
                <a:hlinkClick r:id="rId4"/>
              </a:rPr>
              <a:t> Composites </a:t>
            </a:r>
            <a:r>
              <a:rPr lang="en-US" sz="2800" dirty="0" smtClean="0">
                <a:cs typeface="Arial" pitchFamily="34" charset="0"/>
              </a:rPr>
              <a:t>is a blade manufacturer in LR </a:t>
            </a:r>
          </a:p>
          <a:p>
            <a:r>
              <a:rPr lang="en-US" sz="2800" dirty="0" smtClean="0">
                <a:cs typeface="Arial" pitchFamily="34" charset="0"/>
              </a:rPr>
              <a:t>One of </a:t>
            </a:r>
            <a:r>
              <a:rPr lang="en-US" sz="2800" dirty="0" err="1" smtClean="0">
                <a:cs typeface="Arial" pitchFamily="34" charset="0"/>
              </a:rPr>
              <a:t>Polymarin’s</a:t>
            </a:r>
            <a:r>
              <a:rPr lang="en-US" sz="2800" dirty="0" smtClean="0">
                <a:cs typeface="Arial" pitchFamily="34" charset="0"/>
              </a:rPr>
              <a:t> main suppliers is </a:t>
            </a:r>
            <a:r>
              <a:rPr lang="en-US" sz="2800" dirty="0" smtClean="0">
                <a:cs typeface="Arial" pitchFamily="34" charset="0"/>
                <a:hlinkClick r:id="rId5"/>
              </a:rPr>
              <a:t>Wind, Water Technologies</a:t>
            </a:r>
            <a:r>
              <a:rPr lang="en-US" sz="2800" dirty="0" smtClean="0">
                <a:cs typeface="Arial" pitchFamily="34" charset="0"/>
              </a:rPr>
              <a:t>, which has a factory co-located with </a:t>
            </a:r>
            <a:r>
              <a:rPr lang="en-US" sz="2800" dirty="0" err="1" smtClean="0">
                <a:cs typeface="Arial" pitchFamily="34" charset="0"/>
              </a:rPr>
              <a:t>Polymarin</a:t>
            </a:r>
            <a:r>
              <a:rPr lang="en-US" sz="2800" dirty="0" smtClean="0">
                <a:cs typeface="Arial" pitchFamily="34" charset="0"/>
              </a:rPr>
              <a:t> in LR</a:t>
            </a:r>
          </a:p>
          <a:p>
            <a:r>
              <a:rPr lang="en-US" sz="2800" dirty="0" err="1" smtClean="0">
                <a:cs typeface="Arial" pitchFamily="34" charset="0"/>
                <a:hlinkClick r:id="rId6"/>
              </a:rPr>
              <a:t>Nordex</a:t>
            </a:r>
            <a:r>
              <a:rPr lang="en-US" sz="2800" dirty="0" smtClean="0">
                <a:cs typeface="Arial" pitchFamily="34" charset="0"/>
              </a:rPr>
              <a:t> building a $100 million factory in Jonesboro. </a:t>
            </a:r>
            <a:r>
              <a:rPr lang="en-US" sz="2800" dirty="0" err="1" smtClean="0">
                <a:cs typeface="Arial" pitchFamily="34" charset="0"/>
              </a:rPr>
              <a:t>Nordex</a:t>
            </a:r>
            <a:r>
              <a:rPr lang="en-US" sz="2800" dirty="0" smtClean="0">
                <a:cs typeface="Arial" pitchFamily="34" charset="0"/>
              </a:rPr>
              <a:t> is a major turbine manufacturer from Germany. </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3471336" y="7062614"/>
            <a:ext cx="3513664" cy="405694"/>
          </a:xfrm>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30</a:t>
            </a:fld>
            <a:endParaRPr lang="en-US"/>
          </a:p>
        </p:txBody>
      </p:sp>
      <p:pic>
        <p:nvPicPr>
          <p:cNvPr id="43010" name="Picture 2" descr="http://www.topnews.in/files/wind-power101.jpg"/>
          <p:cNvPicPr>
            <a:picLocks noChangeAspect="1" noChangeArrowheads="1"/>
          </p:cNvPicPr>
          <p:nvPr/>
        </p:nvPicPr>
        <p:blipFill>
          <a:blip r:embed="rId7" cstate="print"/>
          <a:srcRect/>
          <a:stretch>
            <a:fillRect/>
          </a:stretch>
        </p:blipFill>
        <p:spPr bwMode="auto">
          <a:xfrm>
            <a:off x="6908800" y="2514600"/>
            <a:ext cx="2857500" cy="2857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ctrTitle"/>
          </p:nvPr>
        </p:nvSpPr>
        <p:spPr>
          <a:xfrm>
            <a:off x="552450" y="355600"/>
            <a:ext cx="9055100" cy="1168400"/>
          </a:xfrm>
        </p:spPr>
        <p:txBody>
          <a:bodyPr lIns="0" tIns="0" rIns="0" bIns="0" anchor="t">
            <a:normAutofit fontScale="90000"/>
          </a:bodyPr>
          <a:lstStyle/>
          <a:p>
            <a:pPr>
              <a:lnSpc>
                <a:spcPct val="95000"/>
              </a:lnSpc>
            </a:pPr>
            <a:r>
              <a:rPr lang="en-US" dirty="0">
                <a:solidFill>
                  <a:schemeClr val="tx1"/>
                </a:solidFill>
              </a:rPr>
              <a:t>Arkansas Banking/ Investment Banks</a:t>
            </a:r>
          </a:p>
        </p:txBody>
      </p:sp>
      <p:sp>
        <p:nvSpPr>
          <p:cNvPr id="4" name="Rectangle 3"/>
          <p:cNvSpPr/>
          <p:nvPr/>
        </p:nvSpPr>
        <p:spPr>
          <a:xfrm>
            <a:off x="0" y="1371601"/>
            <a:ext cx="5537200" cy="3074688"/>
          </a:xfrm>
          <a:prstGeom prst="rect">
            <a:avLst/>
          </a:prstGeom>
        </p:spPr>
        <p:txBody>
          <a:bodyPr wrap="square">
            <a:spAutoFit/>
          </a:bodyPr>
          <a:lstStyle/>
          <a:p>
            <a:pPr lvl="1" indent="-342900">
              <a:lnSpc>
                <a:spcPct val="95000"/>
              </a:lnSpc>
              <a:buClr>
                <a:srgbClr val="000000"/>
              </a:buClr>
              <a:buSzPct val="100000"/>
              <a:buFontTx/>
              <a:buChar char="•"/>
            </a:pPr>
            <a:endParaRPr lang="en-US" sz="3600" dirty="0" smtClean="0">
              <a:latin typeface="Arial" charset="0"/>
            </a:endParaRPr>
          </a:p>
          <a:p>
            <a:pPr lvl="1" indent="-342900">
              <a:lnSpc>
                <a:spcPct val="95000"/>
              </a:lnSpc>
              <a:buClr>
                <a:srgbClr val="000000"/>
              </a:buClr>
              <a:buSzPct val="100000"/>
              <a:buFontTx/>
              <a:buChar char="•"/>
            </a:pPr>
            <a:r>
              <a:rPr lang="en-US" sz="2800" dirty="0" smtClean="0">
                <a:latin typeface="+mn-lt"/>
              </a:rPr>
              <a:t>Arkansas is home to a strong banking sector with 143 banks with assets totaling $53 billion headquartered in the state, and 1,488 branches. Notable examples include:</a:t>
            </a:r>
          </a:p>
        </p:txBody>
      </p:sp>
      <p:pic>
        <p:nvPicPr>
          <p:cNvPr id="11266" name="Picture 2" descr="http://galenfry.com/eh60/S3-106.jpg">
            <a:hlinkClick r:id="rId3"/>
          </p:cNvPr>
          <p:cNvPicPr>
            <a:picLocks noChangeAspect="1" noChangeArrowheads="1"/>
          </p:cNvPicPr>
          <p:nvPr/>
        </p:nvPicPr>
        <p:blipFill>
          <a:blip r:embed="rId4" cstate="print"/>
          <a:srcRect/>
          <a:stretch>
            <a:fillRect/>
          </a:stretch>
        </p:blipFill>
        <p:spPr bwMode="auto">
          <a:xfrm>
            <a:off x="7213600" y="1905000"/>
            <a:ext cx="2409825" cy="2757911"/>
          </a:xfrm>
          <a:prstGeom prst="rect">
            <a:avLst/>
          </a:prstGeom>
          <a:noFill/>
        </p:spPr>
      </p:pic>
      <p:sp>
        <p:nvSpPr>
          <p:cNvPr id="6" name="TextBox 5"/>
          <p:cNvSpPr txBox="1"/>
          <p:nvPr/>
        </p:nvSpPr>
        <p:spPr>
          <a:xfrm flipH="1">
            <a:off x="0" y="4495800"/>
            <a:ext cx="8534407" cy="2139047"/>
          </a:xfrm>
          <a:prstGeom prst="rect">
            <a:avLst/>
          </a:prstGeom>
          <a:noFill/>
        </p:spPr>
        <p:txBody>
          <a:bodyPr wrap="square" rtlCol="0">
            <a:spAutoFit/>
          </a:bodyPr>
          <a:lstStyle/>
          <a:p>
            <a:pPr lvl="1" indent="-342900">
              <a:lnSpc>
                <a:spcPct val="95000"/>
              </a:lnSpc>
              <a:buClr>
                <a:srgbClr val="000000"/>
              </a:buClr>
              <a:buSzPct val="100000"/>
              <a:buFontTx/>
              <a:buChar char="•"/>
            </a:pPr>
            <a:r>
              <a:rPr lang="en-US" sz="2800" dirty="0" err="1" smtClean="0">
                <a:solidFill>
                  <a:srgbClr val="000000"/>
                </a:solidFill>
                <a:latin typeface="+mn-lt"/>
                <a:hlinkClick r:id="rId5"/>
              </a:rPr>
              <a:t>Arvest</a:t>
            </a:r>
            <a:r>
              <a:rPr lang="en-US" sz="2800" dirty="0" smtClean="0">
                <a:solidFill>
                  <a:srgbClr val="000000"/>
                </a:solidFill>
                <a:latin typeface="+mn-lt"/>
              </a:rPr>
              <a:t> </a:t>
            </a:r>
          </a:p>
          <a:p>
            <a:pPr lvl="1" indent="-342900">
              <a:lnSpc>
                <a:spcPct val="95000"/>
              </a:lnSpc>
              <a:buClr>
                <a:srgbClr val="000000"/>
              </a:buClr>
              <a:buSzPct val="100000"/>
              <a:buFontTx/>
              <a:buChar char="•"/>
            </a:pPr>
            <a:r>
              <a:rPr lang="en-US" sz="2800" dirty="0" smtClean="0">
                <a:solidFill>
                  <a:srgbClr val="000000"/>
                </a:solidFill>
                <a:latin typeface="+mn-lt"/>
                <a:hlinkClick r:id="rId6"/>
              </a:rPr>
              <a:t>Bank of the Ozarks </a:t>
            </a:r>
            <a:endParaRPr lang="en-US" sz="2800" dirty="0" smtClean="0">
              <a:solidFill>
                <a:srgbClr val="000000"/>
              </a:solidFill>
              <a:latin typeface="+mn-lt"/>
            </a:endParaRPr>
          </a:p>
          <a:p>
            <a:pPr lvl="1" indent="-342900">
              <a:lnSpc>
                <a:spcPct val="95000"/>
              </a:lnSpc>
              <a:buClr>
                <a:srgbClr val="000000"/>
              </a:buClr>
              <a:buSzPct val="100000"/>
              <a:buFontTx/>
              <a:buChar char="•"/>
            </a:pPr>
            <a:r>
              <a:rPr lang="en-US" sz="2800" dirty="0" smtClean="0">
                <a:solidFill>
                  <a:srgbClr val="000000"/>
                </a:solidFill>
                <a:latin typeface="+mn-lt"/>
                <a:hlinkClick r:id="rId7"/>
              </a:rPr>
              <a:t>Pulaski Bank and Trust</a:t>
            </a:r>
            <a:r>
              <a:rPr lang="en-US" sz="2800" dirty="0" smtClean="0">
                <a:solidFill>
                  <a:srgbClr val="000000"/>
                </a:solidFill>
                <a:latin typeface="+mn-lt"/>
              </a:rPr>
              <a:t> </a:t>
            </a:r>
          </a:p>
          <a:p>
            <a:pPr lvl="1" indent="-342900">
              <a:lnSpc>
                <a:spcPct val="95000"/>
              </a:lnSpc>
              <a:buClr>
                <a:srgbClr val="000000"/>
              </a:buClr>
              <a:buSzPct val="100000"/>
              <a:buFontTx/>
              <a:buChar char="•"/>
            </a:pPr>
            <a:r>
              <a:rPr lang="en-US" sz="2800" dirty="0" smtClean="0">
                <a:solidFill>
                  <a:srgbClr val="000000"/>
                </a:solidFill>
                <a:latin typeface="+mn-lt"/>
                <a:hlinkClick r:id="rId8"/>
              </a:rPr>
              <a:t>Signature Bank</a:t>
            </a:r>
            <a:r>
              <a:rPr lang="en-US" sz="2800" dirty="0" smtClean="0">
                <a:solidFill>
                  <a:srgbClr val="000000"/>
                </a:solidFill>
                <a:latin typeface="+mn-lt"/>
              </a:rPr>
              <a:t> </a:t>
            </a:r>
          </a:p>
          <a:p>
            <a:pPr lvl="1" indent="-342900">
              <a:lnSpc>
                <a:spcPct val="95000"/>
              </a:lnSpc>
              <a:buClr>
                <a:srgbClr val="000000"/>
              </a:buClr>
              <a:buSzPct val="100000"/>
              <a:buFontTx/>
              <a:buChar char="•"/>
            </a:pPr>
            <a:r>
              <a:rPr lang="en-US" sz="2800" dirty="0" smtClean="0">
                <a:solidFill>
                  <a:srgbClr val="000000"/>
                </a:solidFill>
                <a:latin typeface="+mn-lt"/>
                <a:hlinkClick r:id="rId9"/>
              </a:rPr>
              <a:t>Metropolitan</a:t>
            </a:r>
            <a:r>
              <a:rPr lang="en-US" sz="2800" dirty="0" smtClean="0">
                <a:solidFill>
                  <a:srgbClr val="000000"/>
                </a:solidFill>
                <a:latin typeface="+mn-lt"/>
              </a:rPr>
              <a:t> </a:t>
            </a:r>
          </a:p>
        </p:txBody>
      </p:sp>
      <p:pic>
        <p:nvPicPr>
          <p:cNvPr id="18434" name="Picture 2" descr="http://t3.gstatic.com/images?q=tbn:vpufALerhzcQBM:http://www.habitatspringfieldmo.org/Arvest.jpg">
            <a:hlinkClick r:id="rId10"/>
          </p:cNvPr>
          <p:cNvPicPr>
            <a:picLocks noChangeAspect="1" noChangeArrowheads="1"/>
          </p:cNvPicPr>
          <p:nvPr/>
        </p:nvPicPr>
        <p:blipFill>
          <a:blip r:embed="rId11"/>
          <a:srcRect/>
          <a:stretch>
            <a:fillRect/>
          </a:stretch>
        </p:blipFill>
        <p:spPr bwMode="auto">
          <a:xfrm>
            <a:off x="4699000" y="3733800"/>
            <a:ext cx="1971675" cy="931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36" name="Picture 4" descr="http://s.filife.com/be/company/images/Pulaski-Bank.png"/>
          <p:cNvPicPr>
            <a:picLocks noChangeAspect="1" noChangeArrowheads="1"/>
          </p:cNvPicPr>
          <p:nvPr/>
        </p:nvPicPr>
        <p:blipFill>
          <a:blip r:embed="rId12"/>
          <a:srcRect t="40000" b="41818"/>
          <a:stretch>
            <a:fillRect/>
          </a:stretch>
        </p:blipFill>
        <p:spPr bwMode="auto">
          <a:xfrm>
            <a:off x="6451600" y="6172200"/>
            <a:ext cx="2514600" cy="457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 Arkansas</a:t>
            </a:r>
            <a:endParaRPr lang="en-US" dirty="0"/>
          </a:p>
        </p:txBody>
      </p:sp>
      <p:sp>
        <p:nvSpPr>
          <p:cNvPr id="3" name="Content Placeholder 2"/>
          <p:cNvSpPr>
            <a:spLocks noGrp="1"/>
          </p:cNvSpPr>
          <p:nvPr>
            <p:ph idx="1"/>
          </p:nvPr>
        </p:nvSpPr>
        <p:spPr/>
        <p:txBody>
          <a:bodyPr>
            <a:normAutofit lnSpcReduction="10000"/>
          </a:bodyPr>
          <a:lstStyle/>
          <a:p>
            <a:pPr lvl="1" indent="-342900">
              <a:lnSpc>
                <a:spcPct val="95000"/>
              </a:lnSpc>
              <a:buClr>
                <a:srgbClr val="000000"/>
              </a:buClr>
              <a:buSzPct val="100000"/>
              <a:buFont typeface="Arial" pitchFamily="34" charset="0"/>
              <a:buChar char="•"/>
            </a:pPr>
            <a:r>
              <a:rPr lang="en-US" dirty="0" smtClean="0"/>
              <a:t>In 2005, an estimated 32.7 million tourists visited Arkansas and spent $4.8 billion.</a:t>
            </a:r>
          </a:p>
          <a:p>
            <a:pPr lvl="1" indent="-342900">
              <a:lnSpc>
                <a:spcPct val="95000"/>
              </a:lnSpc>
              <a:buClr>
                <a:srgbClr val="000000"/>
              </a:buClr>
              <a:buSzPct val="100000"/>
              <a:buFont typeface="Arial" pitchFamily="34" charset="0"/>
              <a:buChar char="•"/>
            </a:pPr>
            <a:r>
              <a:rPr lang="en-US" dirty="0" smtClean="0"/>
              <a:t>Arkansas is home to a 52 scenic and recreational state parks</a:t>
            </a:r>
          </a:p>
          <a:p>
            <a:pPr lvl="1" indent="-342900">
              <a:lnSpc>
                <a:spcPct val="95000"/>
              </a:lnSpc>
              <a:buClr>
                <a:srgbClr val="000000"/>
              </a:buClr>
              <a:buSzPct val="100000"/>
              <a:buFont typeface="Arial" pitchFamily="34" charset="0"/>
              <a:buChar char="•"/>
            </a:pPr>
            <a:r>
              <a:rPr lang="en-US" dirty="0" smtClean="0"/>
              <a:t>Heifer International is headquartered in Little Rock and now includes the Heifer Village.</a:t>
            </a:r>
          </a:p>
          <a:p>
            <a:pPr lvl="1" indent="-342900">
              <a:lnSpc>
                <a:spcPct val="95000"/>
              </a:lnSpc>
              <a:buClr>
                <a:srgbClr val="000000"/>
              </a:buClr>
              <a:buSzPct val="100000"/>
              <a:buFont typeface="Arial" pitchFamily="34" charset="0"/>
              <a:buChar char="•"/>
            </a:pPr>
            <a:r>
              <a:rPr lang="en-US" dirty="0" smtClean="0"/>
              <a:t>The newest notable tourist attraction is the William Jefferson Clinton Presidential Library in Little Rock.</a:t>
            </a:r>
          </a:p>
          <a:p>
            <a:pPr lvl="1" indent="-342900">
              <a:lnSpc>
                <a:spcPct val="95000"/>
              </a:lnSpc>
              <a:buClr>
                <a:srgbClr val="000000"/>
              </a:buClr>
              <a:buSzPct val="100000"/>
              <a:buFont typeface="Arial" pitchFamily="34" charset="0"/>
              <a:buChar char="•"/>
            </a:pPr>
            <a:r>
              <a:rPr lang="en-US" dirty="0" smtClean="0"/>
              <a:t>The largest museum of American art, Crystal Bridges, is being built in Bentonville. </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32</a:t>
            </a:fld>
            <a:endParaRPr lang="en-US"/>
          </a:p>
        </p:txBody>
      </p:sp>
      <p:pic>
        <p:nvPicPr>
          <p:cNvPr id="16386" name="Picture 2" descr="http://t2.gstatic.com/images?q=tbn:FdWKQpriBLwAyM:http://z.about.com/d/littlerock/1/0/v/H/mtmagazine_018_l.jpg">
            <a:hlinkClick r:id="rId2"/>
          </p:cNvPr>
          <p:cNvPicPr>
            <a:picLocks noChangeAspect="1" noChangeArrowheads="1"/>
          </p:cNvPicPr>
          <p:nvPr/>
        </p:nvPicPr>
        <p:blipFill>
          <a:blip r:embed="rId3"/>
          <a:srcRect/>
          <a:stretch>
            <a:fillRect/>
          </a:stretch>
        </p:blipFill>
        <p:spPr bwMode="auto">
          <a:xfrm>
            <a:off x="279400" y="381000"/>
            <a:ext cx="1905000" cy="1275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552450" y="355600"/>
            <a:ext cx="9055100" cy="1168400"/>
          </a:xfrm>
        </p:spPr>
        <p:txBody>
          <a:bodyPr lIns="0" tIns="0" rIns="0" bIns="0" anchor="t"/>
          <a:lstStyle/>
          <a:p>
            <a:pPr algn="l">
              <a:lnSpc>
                <a:spcPct val="95000"/>
              </a:lnSpc>
            </a:pPr>
            <a:r>
              <a:rPr lang="en-US" sz="4900" dirty="0" smtClean="0">
                <a:solidFill>
                  <a:schemeClr val="tx1"/>
                </a:solidFill>
              </a:rPr>
              <a:t>	Notable Attractions</a:t>
            </a:r>
            <a:endParaRPr lang="en-US" sz="4900" dirty="0">
              <a:solidFill>
                <a:schemeClr val="tx1"/>
              </a:solidFill>
            </a:endParaRPr>
          </a:p>
        </p:txBody>
      </p:sp>
      <p:sp>
        <p:nvSpPr>
          <p:cNvPr id="24580" name="Text Box 4"/>
          <p:cNvSpPr txBox="1">
            <a:spLocks noChangeArrowheads="1"/>
          </p:cNvSpPr>
          <p:nvPr/>
        </p:nvSpPr>
        <p:spPr bwMode="auto">
          <a:xfrm>
            <a:off x="355600" y="1524000"/>
            <a:ext cx="6584950" cy="4912114"/>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dirty="0" smtClean="0">
                <a:latin typeface="+mn-lt"/>
              </a:rPr>
              <a:t>Arkansas State Parks – Mt. Magazine, Mt. Petit 	Jean, Museum of Natural Resources</a:t>
            </a:r>
          </a:p>
          <a:p>
            <a:pPr lvl="1" indent="-342900">
              <a:lnSpc>
                <a:spcPct val="95000"/>
              </a:lnSpc>
              <a:buClr>
                <a:srgbClr val="000000"/>
              </a:buClr>
              <a:buSzPct val="100000"/>
              <a:buFont typeface="Arial" pitchFamily="34" charset="0"/>
              <a:buChar char="•"/>
            </a:pPr>
            <a:r>
              <a:rPr lang="en-US" dirty="0" smtClean="0">
                <a:latin typeface="+mn-lt"/>
              </a:rPr>
              <a:t>National Parks – Pea Ridge Battlefield, Hot 	Springs, Central High, Arkansas Post, Fort 	Smith National Historical Site</a:t>
            </a:r>
          </a:p>
          <a:p>
            <a:pPr lvl="1" indent="-342900">
              <a:lnSpc>
                <a:spcPct val="95000"/>
              </a:lnSpc>
              <a:buClr>
                <a:srgbClr val="000000"/>
              </a:buClr>
              <a:buSzPct val="100000"/>
              <a:buFont typeface="Arial" pitchFamily="34" charset="0"/>
              <a:buChar char="•"/>
            </a:pPr>
            <a:r>
              <a:rPr lang="en-US" dirty="0" smtClean="0">
                <a:latin typeface="+mn-lt"/>
              </a:rPr>
              <a:t>Lakes – Ouachita, Beaver, </a:t>
            </a:r>
            <a:r>
              <a:rPr lang="en-US" dirty="0" err="1" smtClean="0">
                <a:latin typeface="+mn-lt"/>
              </a:rPr>
              <a:t>Greers</a:t>
            </a:r>
            <a:r>
              <a:rPr lang="en-US" dirty="0" smtClean="0">
                <a:latin typeface="+mn-lt"/>
              </a:rPr>
              <a:t> Ferry, Bull 	Shoals, Lake </a:t>
            </a:r>
            <a:r>
              <a:rPr lang="en-US" dirty="0" err="1" smtClean="0">
                <a:latin typeface="+mn-lt"/>
              </a:rPr>
              <a:t>DeGray</a:t>
            </a:r>
            <a:r>
              <a:rPr lang="en-US" dirty="0" smtClean="0">
                <a:latin typeface="+mn-lt"/>
              </a:rPr>
              <a:t>, Lake Chicot</a:t>
            </a:r>
          </a:p>
          <a:p>
            <a:pPr lvl="1" indent="-342900">
              <a:lnSpc>
                <a:spcPct val="95000"/>
              </a:lnSpc>
              <a:buClr>
                <a:srgbClr val="000000"/>
              </a:buClr>
              <a:buSzPct val="100000"/>
              <a:buFont typeface="Arial" pitchFamily="34" charset="0"/>
              <a:buChar char="•"/>
            </a:pPr>
            <a:r>
              <a:rPr lang="en-US" dirty="0" smtClean="0">
                <a:latin typeface="+mn-lt"/>
              </a:rPr>
              <a:t>Rivers – Buffalo National River, </a:t>
            </a:r>
            <a:r>
              <a:rPr lang="en-US" dirty="0" err="1" smtClean="0">
                <a:latin typeface="+mn-lt"/>
              </a:rPr>
              <a:t>Cossatot</a:t>
            </a: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Hunting – deer, ducks, elk, turkey</a:t>
            </a:r>
          </a:p>
          <a:p>
            <a:pPr lvl="1" indent="-342900">
              <a:lnSpc>
                <a:spcPct val="95000"/>
              </a:lnSpc>
              <a:buClr>
                <a:srgbClr val="000000"/>
              </a:buClr>
              <a:buSzPct val="100000"/>
              <a:buFont typeface="Arial" pitchFamily="34" charset="0"/>
              <a:buChar char="•"/>
            </a:pPr>
            <a:r>
              <a:rPr lang="en-US" dirty="0" smtClean="0">
                <a:latin typeface="+mn-lt"/>
              </a:rPr>
              <a:t>Fishing – trout, bass, crappie and catfish </a:t>
            </a:r>
          </a:p>
          <a:p>
            <a:pPr lvl="1" indent="-342900">
              <a:lnSpc>
                <a:spcPct val="95000"/>
              </a:lnSpc>
              <a:buClr>
                <a:srgbClr val="000000"/>
              </a:buClr>
              <a:buSzPct val="100000"/>
              <a:buFont typeface="Arial" pitchFamily="34" charset="0"/>
              <a:buChar char="•"/>
            </a:pPr>
            <a:r>
              <a:rPr lang="en-US" dirty="0" smtClean="0">
                <a:latin typeface="+mn-lt"/>
              </a:rPr>
              <a:t>Water sports – skiing, boating</a:t>
            </a:r>
          </a:p>
          <a:p>
            <a:pPr lvl="1" indent="-342900">
              <a:lnSpc>
                <a:spcPct val="95000"/>
              </a:lnSpc>
              <a:buClr>
                <a:srgbClr val="000000"/>
              </a:buClr>
              <a:buSzPct val="100000"/>
              <a:buFont typeface="Arial" pitchFamily="34" charset="0"/>
              <a:buChar char="•"/>
            </a:pPr>
            <a:r>
              <a:rPr lang="en-US" dirty="0" smtClean="0">
                <a:latin typeface="+mn-lt"/>
              </a:rPr>
              <a:t>Camping – Devil’s Den, Beaver Lake, Ouachita, Petit Jean</a:t>
            </a:r>
          </a:p>
          <a:p>
            <a:pPr lvl="1" indent="-342900">
              <a:lnSpc>
                <a:spcPct val="95000"/>
              </a:lnSpc>
              <a:buClr>
                <a:srgbClr val="000000"/>
              </a:buClr>
              <a:buSzPct val="100000"/>
              <a:buFont typeface="Arial" pitchFamily="34" charset="0"/>
              <a:buChar char="•"/>
            </a:pPr>
            <a:r>
              <a:rPr lang="en-US" dirty="0" smtClean="0">
                <a:latin typeface="+mn-lt"/>
              </a:rPr>
              <a:t>Hiking – Ozark trail, Ouachita trail </a:t>
            </a:r>
          </a:p>
        </p:txBody>
      </p:sp>
      <p:pic>
        <p:nvPicPr>
          <p:cNvPr id="24582" name="Picture 6" descr="http://www.encyclopediaofarkansas.net/media/gallery/photo/StoneCo1_f.jpg">
            <a:hlinkClick r:id="rId3"/>
          </p:cNvPr>
          <p:cNvPicPr>
            <a:picLocks noChangeAspect="1" noChangeArrowheads="1"/>
          </p:cNvPicPr>
          <p:nvPr/>
        </p:nvPicPr>
        <p:blipFill>
          <a:blip r:embed="rId4" cstate="print"/>
          <a:srcRect/>
          <a:stretch>
            <a:fillRect/>
          </a:stretch>
        </p:blipFill>
        <p:spPr bwMode="auto">
          <a:xfrm>
            <a:off x="6985000" y="609600"/>
            <a:ext cx="2218816" cy="1660943"/>
          </a:xfrm>
          <a:prstGeom prst="rect">
            <a:avLst/>
          </a:prstGeom>
          <a:noFill/>
        </p:spPr>
      </p:pic>
      <p:pic>
        <p:nvPicPr>
          <p:cNvPr id="8194" name="Picture 2" descr="http://www.arkansas.com/images/photos/large/Fayetteville_Shopping_002_l.jpg"/>
          <p:cNvPicPr>
            <a:picLocks noChangeAspect="1" noChangeArrowheads="1"/>
          </p:cNvPicPr>
          <p:nvPr/>
        </p:nvPicPr>
        <p:blipFill>
          <a:blip r:embed="rId5"/>
          <a:srcRect/>
          <a:stretch>
            <a:fillRect/>
          </a:stretch>
        </p:blipFill>
        <p:spPr bwMode="auto">
          <a:xfrm>
            <a:off x="7975600" y="1981200"/>
            <a:ext cx="1943100" cy="2914650"/>
          </a:xfrm>
          <a:prstGeom prst="rect">
            <a:avLst/>
          </a:prstGeom>
          <a:noFill/>
        </p:spPr>
      </p:pic>
      <p:pic>
        <p:nvPicPr>
          <p:cNvPr id="8196" name="Picture 4" descr="http://t2.gstatic.com/images?q=tbn:hKaSMiYl6RvYqM:http://cheapostay.files.wordpress.com/2009/10/white-water-rafting.jpg">
            <a:hlinkClick r:id="rId6"/>
          </p:cNvPr>
          <p:cNvPicPr>
            <a:picLocks noChangeAspect="1" noChangeArrowheads="1"/>
          </p:cNvPicPr>
          <p:nvPr/>
        </p:nvPicPr>
        <p:blipFill>
          <a:blip r:embed="rId7"/>
          <a:srcRect/>
          <a:stretch>
            <a:fillRect/>
          </a:stretch>
        </p:blipFill>
        <p:spPr bwMode="auto">
          <a:xfrm>
            <a:off x="6375400" y="3657600"/>
            <a:ext cx="2133600" cy="1417428"/>
          </a:xfrm>
          <a:prstGeom prst="rect">
            <a:avLst/>
          </a:prstGeom>
          <a:noFill/>
        </p:spPr>
      </p:pic>
      <p:pic>
        <p:nvPicPr>
          <p:cNvPr id="8198" name="Picture 6" descr="http://t2.gstatic.com/images?q=tbn:aCqmfsLfETocsM:http://media-cdn.tripadvisor.com/media/photo-s/01/60/5a/ef/arkansas.jpg">
            <a:hlinkClick r:id="rId8"/>
          </p:cNvPr>
          <p:cNvPicPr>
            <a:picLocks noChangeAspect="1" noChangeArrowheads="1"/>
          </p:cNvPicPr>
          <p:nvPr/>
        </p:nvPicPr>
        <p:blipFill>
          <a:blip r:embed="rId9"/>
          <a:srcRect/>
          <a:stretch>
            <a:fillRect/>
          </a:stretch>
        </p:blipFill>
        <p:spPr bwMode="auto">
          <a:xfrm>
            <a:off x="7594600" y="4800600"/>
            <a:ext cx="1386838" cy="990600"/>
          </a:xfrm>
          <a:prstGeom prst="rect">
            <a:avLst/>
          </a:prstGeom>
          <a:noFill/>
        </p:spPr>
      </p:pic>
      <p:pic>
        <p:nvPicPr>
          <p:cNvPr id="8202" name="Picture 10" descr="http://equantumhorsemanship.com/Equantum_Pictures_178_op_640x423.jpg"/>
          <p:cNvPicPr>
            <a:picLocks noChangeAspect="1" noChangeArrowheads="1"/>
          </p:cNvPicPr>
          <p:nvPr/>
        </p:nvPicPr>
        <p:blipFill>
          <a:blip r:embed="rId10"/>
          <a:srcRect/>
          <a:stretch>
            <a:fillRect/>
          </a:stretch>
        </p:blipFill>
        <p:spPr bwMode="auto">
          <a:xfrm>
            <a:off x="7975600" y="5715000"/>
            <a:ext cx="1905000" cy="1259086"/>
          </a:xfrm>
          <a:prstGeom prst="rect">
            <a:avLst/>
          </a:prstGeom>
          <a:noFill/>
        </p:spPr>
      </p:pic>
      <p:pic>
        <p:nvPicPr>
          <p:cNvPr id="8206" name="Picture 14" descr="http://t1.gstatic.com/images?q=tbn:-WnFFqO9UtDMEM:http://www.beaverlakene.org/images/afishingderby2.jpg">
            <a:hlinkClick r:id="rId11"/>
          </p:cNvPr>
          <p:cNvPicPr>
            <a:picLocks noChangeAspect="1" noChangeArrowheads="1"/>
          </p:cNvPicPr>
          <p:nvPr/>
        </p:nvPicPr>
        <p:blipFill>
          <a:blip r:embed="rId12"/>
          <a:srcRect/>
          <a:stretch>
            <a:fillRect/>
          </a:stretch>
        </p:blipFill>
        <p:spPr bwMode="auto">
          <a:xfrm>
            <a:off x="6223000" y="6019800"/>
            <a:ext cx="1909713" cy="1295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0"/>
            <a:ext cx="8636000" cy="1271588"/>
          </a:xfrm>
        </p:spPr>
        <p:txBody>
          <a:bodyPr>
            <a:normAutofit/>
          </a:bodyPr>
          <a:lstStyle/>
          <a:p>
            <a:pPr>
              <a:lnSpc>
                <a:spcPct val="95000"/>
              </a:lnSpc>
            </a:pPr>
            <a:r>
              <a:rPr lang="en-US" sz="5400" dirty="0" smtClean="0">
                <a:solidFill>
                  <a:schemeClr val="tx1"/>
                </a:solidFill>
              </a:rPr>
              <a:t>Hot Springs</a:t>
            </a:r>
            <a:endParaRPr lang="en-US" sz="5400" dirty="0">
              <a:solidFill>
                <a:schemeClr val="tx1"/>
              </a:solidFill>
            </a:endParaRPr>
          </a:p>
        </p:txBody>
      </p:sp>
      <p:sp>
        <p:nvSpPr>
          <p:cNvPr id="3" name="Content Placeholder 2"/>
          <p:cNvSpPr>
            <a:spLocks noGrp="1"/>
          </p:cNvSpPr>
          <p:nvPr>
            <p:ph idx="1"/>
          </p:nvPr>
        </p:nvSpPr>
        <p:spPr>
          <a:xfrm>
            <a:off x="584200" y="1371600"/>
            <a:ext cx="5867400" cy="5257800"/>
          </a:xfrm>
        </p:spPr>
        <p:txBody>
          <a:bodyPr/>
          <a:lstStyle/>
          <a:p>
            <a:r>
              <a:rPr lang="en-US" sz="2400" dirty="0" smtClean="0">
                <a:ea typeface="+mj-ea"/>
                <a:cs typeface="+mj-cs"/>
              </a:rPr>
              <a:t>On April 20, 1832 Andrew Jackson signed an act establishing Hot Springs National Park to preserve the springs</a:t>
            </a:r>
            <a:br>
              <a:rPr lang="en-US" sz="2400" dirty="0" smtClean="0">
                <a:ea typeface="+mj-ea"/>
                <a:cs typeface="+mj-cs"/>
              </a:rPr>
            </a:br>
            <a:endParaRPr lang="en-US" sz="2400" dirty="0" smtClean="0">
              <a:ea typeface="+mj-ea"/>
              <a:cs typeface="+mj-cs"/>
            </a:endParaRPr>
          </a:p>
          <a:p>
            <a:r>
              <a:rPr lang="en-US" sz="2400" dirty="0" smtClean="0">
                <a:ea typeface="+mj-ea"/>
                <a:cs typeface="+mj-cs"/>
              </a:rPr>
              <a:t>Early 20</a:t>
            </a:r>
            <a:r>
              <a:rPr lang="en-US" sz="2400" baseline="30000" dirty="0" smtClean="0">
                <a:ea typeface="+mj-ea"/>
                <a:cs typeface="+mj-cs"/>
              </a:rPr>
              <a:t>th</a:t>
            </a:r>
            <a:r>
              <a:rPr lang="en-US" sz="2400" dirty="0" smtClean="0">
                <a:ea typeface="+mj-ea"/>
                <a:cs typeface="+mj-cs"/>
              </a:rPr>
              <a:t> century, Hot Springs was one of several spa towns offering medicinal tourism</a:t>
            </a:r>
            <a:br>
              <a:rPr lang="en-US" sz="2400" dirty="0" smtClean="0">
                <a:ea typeface="+mj-ea"/>
                <a:cs typeface="+mj-cs"/>
              </a:rPr>
            </a:br>
            <a:endParaRPr lang="en-US" sz="2400" dirty="0" smtClean="0">
              <a:ea typeface="+mj-ea"/>
              <a:cs typeface="+mj-cs"/>
            </a:endParaRPr>
          </a:p>
          <a:p>
            <a:r>
              <a:rPr lang="en-US" sz="2400" dirty="0" smtClean="0">
                <a:ea typeface="+mj-ea"/>
                <a:cs typeface="+mj-cs"/>
              </a:rPr>
              <a:t>Today </a:t>
            </a:r>
            <a:r>
              <a:rPr lang="en-US" sz="2400" dirty="0" smtClean="0">
                <a:ea typeface="+mj-ea"/>
                <a:cs typeface="+mj-cs"/>
                <a:hlinkClick r:id="rId3"/>
              </a:rPr>
              <a:t>Hot Springs </a:t>
            </a:r>
            <a:r>
              <a:rPr lang="en-US" sz="2400" dirty="0" smtClean="0">
                <a:ea typeface="+mj-ea"/>
                <a:cs typeface="+mj-cs"/>
              </a:rPr>
              <a:t>offers:</a:t>
            </a:r>
          </a:p>
          <a:p>
            <a:pPr lvl="1"/>
            <a:r>
              <a:rPr lang="en-US" sz="2000" dirty="0" smtClean="0">
                <a:ea typeface="+mj-ea"/>
                <a:cs typeface="+mj-cs"/>
              </a:rPr>
              <a:t>Horse racing at </a:t>
            </a:r>
            <a:r>
              <a:rPr lang="en-US" sz="2000" dirty="0" err="1" smtClean="0">
                <a:ea typeface="+mj-ea"/>
                <a:cs typeface="+mj-cs"/>
              </a:rPr>
              <a:t>Oaklawn</a:t>
            </a:r>
            <a:endParaRPr lang="en-US" sz="2000" dirty="0" smtClean="0">
              <a:ea typeface="+mj-ea"/>
              <a:cs typeface="+mj-cs"/>
            </a:endParaRPr>
          </a:p>
          <a:p>
            <a:pPr lvl="1"/>
            <a:r>
              <a:rPr lang="en-US" sz="2000" dirty="0" smtClean="0">
                <a:ea typeface="+mj-ea"/>
                <a:cs typeface="+mj-cs"/>
              </a:rPr>
              <a:t>Magic Springs theme park</a:t>
            </a:r>
          </a:p>
          <a:p>
            <a:pPr lvl="1"/>
            <a:r>
              <a:rPr lang="en-US" sz="2000" dirty="0" err="1" smtClean="0">
                <a:ea typeface="+mj-ea"/>
                <a:cs typeface="+mj-cs"/>
              </a:rPr>
              <a:t>Garvan</a:t>
            </a:r>
            <a:r>
              <a:rPr lang="en-US" sz="2000" dirty="0" smtClean="0">
                <a:ea typeface="+mj-ea"/>
                <a:cs typeface="+mj-cs"/>
              </a:rPr>
              <a:t> Botanical Gardens</a:t>
            </a:r>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2946400" y="7062614"/>
            <a:ext cx="3742269"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34</a:t>
            </a:fld>
            <a:endParaRPr lang="en-US"/>
          </a:p>
        </p:txBody>
      </p:sp>
      <p:pic>
        <p:nvPicPr>
          <p:cNvPr id="12290" name="Picture 2" descr="Natural hot spring"/>
          <p:cNvPicPr>
            <a:picLocks noChangeAspect="1" noChangeArrowheads="1"/>
          </p:cNvPicPr>
          <p:nvPr/>
        </p:nvPicPr>
        <p:blipFill>
          <a:blip r:embed="rId4"/>
          <a:srcRect/>
          <a:stretch>
            <a:fillRect/>
          </a:stretch>
        </p:blipFill>
        <p:spPr bwMode="auto">
          <a:xfrm>
            <a:off x="6527800" y="1066800"/>
            <a:ext cx="3429000" cy="2918461"/>
          </a:xfrm>
          <a:prstGeom prst="rect">
            <a:avLst/>
          </a:prstGeom>
          <a:ln>
            <a:noFill/>
          </a:ln>
          <a:effectLst>
            <a:softEdge rad="112500"/>
          </a:effectLst>
        </p:spPr>
      </p:pic>
      <p:pic>
        <p:nvPicPr>
          <p:cNvPr id="12292" name="Picture 4" descr="Aerial view of Hot Springs bath house row"/>
          <p:cNvPicPr>
            <a:picLocks noChangeAspect="1" noChangeArrowheads="1"/>
          </p:cNvPicPr>
          <p:nvPr/>
        </p:nvPicPr>
        <p:blipFill>
          <a:blip r:embed="rId5"/>
          <a:srcRect/>
          <a:stretch>
            <a:fillRect/>
          </a:stretch>
        </p:blipFill>
        <p:spPr bwMode="auto">
          <a:xfrm>
            <a:off x="4927600" y="3886200"/>
            <a:ext cx="3829050" cy="34546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Eureka Springs</a:t>
            </a:r>
          </a:p>
        </p:txBody>
      </p:sp>
      <p:pic>
        <p:nvPicPr>
          <p:cNvPr id="11269" name="Picture 5" descr="http://allianceofbetterbandbs.com/images/Eureka%20Springs%20Street.jpg">
            <a:hlinkClick r:id="rId3"/>
          </p:cNvPr>
          <p:cNvPicPr>
            <a:picLocks noChangeAspect="1" noChangeArrowheads="1"/>
          </p:cNvPicPr>
          <p:nvPr/>
        </p:nvPicPr>
        <p:blipFill>
          <a:blip r:embed="rId4" cstate="print"/>
          <a:srcRect/>
          <a:stretch>
            <a:fillRect/>
          </a:stretch>
        </p:blipFill>
        <p:spPr bwMode="auto">
          <a:xfrm>
            <a:off x="6146800" y="1447800"/>
            <a:ext cx="3476625" cy="3476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279400" y="1447800"/>
            <a:ext cx="9372600" cy="5355312"/>
          </a:xfrm>
          <a:prstGeom prst="rect">
            <a:avLst/>
          </a:prstGeom>
        </p:spPr>
        <p:txBody>
          <a:bodyPr wrap="square">
            <a:spAutoFit/>
          </a:bodyPr>
          <a:lstStyle/>
          <a:p>
            <a:pPr lvl="1" indent="-342900">
              <a:lnSpc>
                <a:spcPct val="95000"/>
              </a:lnSpc>
              <a:buClr>
                <a:srgbClr val="000000"/>
              </a:buClr>
              <a:buSzPct val="100000"/>
              <a:buFont typeface="Arial" pitchFamily="34" charset="0"/>
              <a:buChar char="•"/>
            </a:pPr>
            <a:r>
              <a:rPr lang="en-US" dirty="0" smtClean="0">
                <a:latin typeface="+mn-lt"/>
              </a:rPr>
              <a:t>According to Indian lore, the hot springs </a:t>
            </a:r>
            <a:br>
              <a:rPr lang="en-US" dirty="0" smtClean="0">
                <a:latin typeface="+mn-lt"/>
              </a:rPr>
            </a:br>
            <a:r>
              <a:rPr lang="en-US" dirty="0" smtClean="0">
                <a:latin typeface="+mn-lt"/>
              </a:rPr>
              <a:t>were thought to be healing. </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At turn of 20</a:t>
            </a:r>
            <a:r>
              <a:rPr lang="en-US" baseline="30000" dirty="0" smtClean="0">
                <a:latin typeface="+mn-lt"/>
              </a:rPr>
              <a:t>th</a:t>
            </a:r>
            <a:r>
              <a:rPr lang="en-US" dirty="0" smtClean="0">
                <a:latin typeface="+mn-lt"/>
              </a:rPr>
              <a:t> century the construction of </a:t>
            </a:r>
            <a:br>
              <a:rPr lang="en-US" dirty="0" smtClean="0">
                <a:latin typeface="+mn-lt"/>
              </a:rPr>
            </a:br>
            <a:r>
              <a:rPr lang="en-US" dirty="0" smtClean="0">
                <a:latin typeface="+mn-lt"/>
              </a:rPr>
              <a:t>a Frisco railroad line brought people from </a:t>
            </a:r>
            <a:br>
              <a:rPr lang="en-US" dirty="0" smtClean="0">
                <a:latin typeface="+mn-lt"/>
              </a:rPr>
            </a:br>
            <a:r>
              <a:rPr lang="en-US" dirty="0" smtClean="0">
                <a:latin typeface="+mn-lt"/>
              </a:rPr>
              <a:t>the north and east to Eureka Springs</a:t>
            </a:r>
            <a:br>
              <a:rPr lang="en-US" dirty="0" smtClean="0">
                <a:latin typeface="+mn-lt"/>
              </a:rPr>
            </a:br>
            <a:r>
              <a:rPr lang="en-US" dirty="0" smtClean="0">
                <a:latin typeface="+mn-lt"/>
              </a:rPr>
              <a:t> </a:t>
            </a:r>
          </a:p>
          <a:p>
            <a:pPr lvl="1" indent="-342900">
              <a:lnSpc>
                <a:spcPct val="95000"/>
              </a:lnSpc>
              <a:buClr>
                <a:srgbClr val="000000"/>
              </a:buClr>
              <a:buSzPct val="100000"/>
              <a:buFont typeface="Arial" pitchFamily="34" charset="0"/>
              <a:buChar char="•"/>
            </a:pPr>
            <a:r>
              <a:rPr lang="en-US" dirty="0" smtClean="0">
                <a:latin typeface="+mn-lt"/>
              </a:rPr>
              <a:t>It became a popular resort with Victorian </a:t>
            </a:r>
            <a:br>
              <a:rPr lang="en-US" dirty="0" smtClean="0">
                <a:latin typeface="+mn-lt"/>
              </a:rPr>
            </a:br>
            <a:r>
              <a:rPr lang="en-US" dirty="0" smtClean="0">
                <a:latin typeface="+mn-lt"/>
              </a:rPr>
              <a:t>styled homes and hotels</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Eureka Springs lures tourists by celebrating the traditional culture of the Ozarks</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Today it is a resort get away to experience Arkansas art, culture and heritage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636000" cy="1271588"/>
          </a:xfrm>
        </p:spPr>
        <p:txBody>
          <a:bodyPr/>
          <a:lstStyle/>
          <a:p>
            <a:r>
              <a:rPr lang="en-US" dirty="0" smtClean="0"/>
              <a:t>Mountain View</a:t>
            </a:r>
            <a:endParaRPr lang="en-US" dirty="0"/>
          </a:p>
        </p:txBody>
      </p:sp>
      <p:sp>
        <p:nvSpPr>
          <p:cNvPr id="3" name="Content Placeholder 2"/>
          <p:cNvSpPr>
            <a:spLocks noGrp="1"/>
          </p:cNvSpPr>
          <p:nvPr>
            <p:ph idx="1"/>
          </p:nvPr>
        </p:nvSpPr>
        <p:spPr>
          <a:xfrm>
            <a:off x="660400" y="1371600"/>
            <a:ext cx="8636000" cy="3200400"/>
          </a:xfrm>
        </p:spPr>
        <p:txBody>
          <a:bodyPr>
            <a:normAutofit/>
          </a:bodyPr>
          <a:lstStyle/>
          <a:p>
            <a:r>
              <a:rPr lang="en-US" sz="2800" dirty="0" smtClean="0"/>
              <a:t>In 1960s, in an effort to preserve the Ozark traditional way of life including crafts and music, under the leadership of Bessie B. Moore, the stated funded the </a:t>
            </a:r>
            <a:r>
              <a:rPr lang="en-US" sz="2800" dirty="0" smtClean="0">
                <a:hlinkClick r:id="rId3"/>
              </a:rPr>
              <a:t>Ozark Folk Center</a:t>
            </a:r>
            <a:r>
              <a:rPr lang="en-US" sz="2800" dirty="0" smtClean="0"/>
              <a:t> at Mountain View</a:t>
            </a:r>
          </a:p>
          <a:p>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36</a:t>
            </a:fld>
            <a:endParaRPr lang="en-US"/>
          </a:p>
        </p:txBody>
      </p:sp>
      <p:pic>
        <p:nvPicPr>
          <p:cNvPr id="13314" name="Picture 2" descr="http://www.arkansasfirewise.com/images/ozarkfolkcenter/Ozark%20Folk%20Center%20001.jpg"/>
          <p:cNvPicPr>
            <a:picLocks noChangeAspect="1" noChangeArrowheads="1"/>
          </p:cNvPicPr>
          <p:nvPr/>
        </p:nvPicPr>
        <p:blipFill>
          <a:blip r:embed="rId4"/>
          <a:srcRect/>
          <a:stretch>
            <a:fillRect/>
          </a:stretch>
        </p:blipFill>
        <p:spPr bwMode="auto">
          <a:xfrm>
            <a:off x="203200" y="4535487"/>
            <a:ext cx="3646752" cy="3084513"/>
          </a:xfrm>
          <a:prstGeom prst="rect">
            <a:avLst/>
          </a:prstGeom>
          <a:noFill/>
        </p:spPr>
      </p:pic>
      <p:sp>
        <p:nvSpPr>
          <p:cNvPr id="8" name="Rectangle 7"/>
          <p:cNvSpPr/>
          <p:nvPr/>
        </p:nvSpPr>
        <p:spPr>
          <a:xfrm>
            <a:off x="660400" y="3200400"/>
            <a:ext cx="9169400" cy="1384995"/>
          </a:xfrm>
          <a:prstGeom prst="rect">
            <a:avLst/>
          </a:prstGeom>
        </p:spPr>
        <p:txBody>
          <a:bodyPr wrap="square">
            <a:spAutoFit/>
          </a:bodyPr>
          <a:lstStyle/>
          <a:p>
            <a:pPr marL="380988" lvl="0" indent="-380988" defTabSz="1015970" fontAlgn="auto">
              <a:spcBef>
                <a:spcPct val="20000"/>
              </a:spcBef>
              <a:spcAft>
                <a:spcPts val="0"/>
              </a:spcAft>
              <a:buFont typeface="Arial" pitchFamily="34" charset="0"/>
              <a:buChar char="•"/>
            </a:pPr>
            <a:r>
              <a:rPr lang="en-US" sz="2800" dirty="0" smtClean="0">
                <a:solidFill>
                  <a:prstClr val="black"/>
                </a:solidFill>
                <a:latin typeface="Calibri" pitchFamily="34" charset="0"/>
              </a:rPr>
              <a:t>The folk center has demonstrations of traditional crafts </a:t>
            </a:r>
            <a:br>
              <a:rPr lang="en-US" sz="2800" dirty="0" smtClean="0">
                <a:solidFill>
                  <a:prstClr val="black"/>
                </a:solidFill>
                <a:latin typeface="Calibri" pitchFamily="34" charset="0"/>
              </a:rPr>
            </a:br>
            <a:r>
              <a:rPr lang="en-US" sz="2800" dirty="0" smtClean="0">
                <a:solidFill>
                  <a:prstClr val="black"/>
                </a:solidFill>
                <a:latin typeface="Calibri" pitchFamily="34" charset="0"/>
              </a:rPr>
              <a:t>such as pottery, candles, soap, cloth, quilts, violins, dolls, herb gardening, etc.</a:t>
            </a:r>
          </a:p>
        </p:txBody>
      </p:sp>
      <p:sp>
        <p:nvSpPr>
          <p:cNvPr id="9" name="Rectangle 8"/>
          <p:cNvSpPr/>
          <p:nvPr/>
        </p:nvSpPr>
        <p:spPr>
          <a:xfrm>
            <a:off x="3784601" y="4572000"/>
            <a:ext cx="6375399" cy="1384995"/>
          </a:xfrm>
          <a:prstGeom prst="rect">
            <a:avLst/>
          </a:prstGeom>
        </p:spPr>
        <p:txBody>
          <a:bodyPr wrap="square">
            <a:spAutoFit/>
          </a:bodyPr>
          <a:lstStyle/>
          <a:p>
            <a:pPr marL="380988" lvl="0" indent="-380988" defTabSz="1015970" fontAlgn="auto">
              <a:spcBef>
                <a:spcPct val="20000"/>
              </a:spcBef>
              <a:spcAft>
                <a:spcPts val="0"/>
              </a:spcAft>
              <a:buFont typeface="Arial" pitchFamily="34" charset="0"/>
              <a:buChar char="•"/>
            </a:pPr>
            <a:r>
              <a:rPr lang="en-US" sz="2800" dirty="0" smtClean="0">
                <a:solidFill>
                  <a:prstClr val="black"/>
                </a:solidFill>
                <a:latin typeface="+mn-lt"/>
              </a:rPr>
              <a:t>The calendar includes special musical performances and classes in these traditional crafts.</a:t>
            </a:r>
            <a:endParaRPr lang="en-US" sz="1800" dirty="0">
              <a:solidFill>
                <a:prstClr val="black"/>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636000" cy="1271588"/>
          </a:xfrm>
        </p:spPr>
        <p:txBody>
          <a:bodyPr/>
          <a:lstStyle/>
          <a:p>
            <a:r>
              <a:rPr lang="en-US" dirty="0" smtClean="0"/>
              <a:t>Buffalo National River</a:t>
            </a:r>
            <a:endParaRPr lang="en-US" dirty="0"/>
          </a:p>
        </p:txBody>
      </p:sp>
      <p:sp>
        <p:nvSpPr>
          <p:cNvPr id="3" name="Content Placeholder 2"/>
          <p:cNvSpPr>
            <a:spLocks noGrp="1"/>
          </p:cNvSpPr>
          <p:nvPr>
            <p:ph idx="1"/>
          </p:nvPr>
        </p:nvSpPr>
        <p:spPr>
          <a:xfrm>
            <a:off x="279400" y="1447800"/>
            <a:ext cx="8636000" cy="5486400"/>
          </a:xfrm>
        </p:spPr>
        <p:txBody>
          <a:bodyPr>
            <a:noAutofit/>
          </a:bodyPr>
          <a:lstStyle/>
          <a:p>
            <a:pPr marL="404813" lvl="1" indent="-404813">
              <a:lnSpc>
                <a:spcPct val="95000"/>
              </a:lnSpc>
              <a:buClr>
                <a:schemeClr val="tx1"/>
              </a:buClr>
              <a:buSzPct val="100000"/>
              <a:buFont typeface="Arial" pitchFamily="34" charset="0"/>
              <a:buChar char="•"/>
            </a:pPr>
            <a:r>
              <a:rPr lang="en-US" sz="2400" dirty="0" smtClean="0"/>
              <a:t>The </a:t>
            </a:r>
            <a:r>
              <a:rPr lang="en-US" sz="2400" dirty="0" smtClean="0">
                <a:hlinkClick r:id="rId3"/>
              </a:rPr>
              <a:t>Buffalo National River</a:t>
            </a:r>
            <a:r>
              <a:rPr lang="en-US" sz="2400" dirty="0" smtClean="0"/>
              <a:t>, became the first national river in the United States on March 1, 1972. It is one of the few remaining unpolluted, free-flowing rivers in the lower forty-eight states. </a:t>
            </a:r>
          </a:p>
          <a:p>
            <a:pPr marL="404813" indent="-404813"/>
            <a:r>
              <a:rPr lang="en-US" sz="2400" dirty="0" smtClean="0"/>
              <a:t>In a time when the Corp of Engineers was damming most major rivers for flood control purposes, local efforts to preserve the river were successful.  </a:t>
            </a:r>
          </a:p>
          <a:p>
            <a:pPr marL="404813" lvl="1" indent="-404813">
              <a:buFont typeface="Arial" pitchFamily="34" charset="0"/>
              <a:buChar char="•"/>
            </a:pPr>
            <a:r>
              <a:rPr lang="en-US" sz="2400" dirty="0" smtClean="0"/>
              <a:t>The park offers canoeing, camping, and more </a:t>
            </a:r>
            <a:br>
              <a:rPr lang="en-US" sz="2400" dirty="0" smtClean="0"/>
            </a:br>
            <a:r>
              <a:rPr lang="en-US" sz="2400" dirty="0" smtClean="0"/>
              <a:t>than 100 miles of hiking trails with majestic bluffs.</a:t>
            </a:r>
          </a:p>
          <a:p>
            <a:pPr marL="404813" indent="-404813"/>
            <a:r>
              <a:rPr lang="en-US" sz="2400" dirty="0" smtClean="0"/>
              <a:t>Today, the Buffalo National River is one of the </a:t>
            </a:r>
            <a:br>
              <a:rPr lang="en-US" sz="2400" dirty="0" smtClean="0"/>
            </a:br>
            <a:r>
              <a:rPr lang="en-US" sz="2400" dirty="0" smtClean="0"/>
              <a:t>leading tourist destinations in Arkansas, with park </a:t>
            </a:r>
            <a:br>
              <a:rPr lang="en-US" sz="2400" dirty="0" smtClean="0"/>
            </a:br>
            <a:r>
              <a:rPr lang="en-US" sz="2400" dirty="0" smtClean="0"/>
              <a:t>visitations averaging more that 800,000 visitors a </a:t>
            </a:r>
            <a:br>
              <a:rPr lang="en-US" sz="2400" dirty="0" smtClean="0"/>
            </a:br>
            <a:r>
              <a:rPr lang="en-US" sz="2400" dirty="0" smtClean="0"/>
              <a:t>year. </a:t>
            </a:r>
          </a:p>
          <a:p>
            <a:pPr marL="404813" indent="-404813"/>
            <a:r>
              <a:rPr lang="en-US" sz="2400" dirty="0" smtClean="0"/>
              <a:t>Businesses supporting recreational equipment, </a:t>
            </a:r>
            <a:br>
              <a:rPr lang="en-US" sz="2400" dirty="0" smtClean="0"/>
            </a:br>
            <a:r>
              <a:rPr lang="en-US" sz="2400" dirty="0" smtClean="0"/>
              <a:t>services and overnight lodging have become </a:t>
            </a:r>
            <a:br>
              <a:rPr lang="en-US" sz="2400" dirty="0" smtClean="0"/>
            </a:br>
            <a:r>
              <a:rPr lang="en-US" sz="2400" dirty="0" smtClean="0"/>
              <a:t>commonplace.</a:t>
            </a:r>
            <a:endParaRPr lang="en-US" sz="2400" dirty="0"/>
          </a:p>
        </p:txBody>
      </p:sp>
      <p:sp>
        <p:nvSpPr>
          <p:cNvPr id="5" name="Date Placeholder 4"/>
          <p:cNvSpPr>
            <a:spLocks noGrp="1"/>
          </p:cNvSpPr>
          <p:nvPr>
            <p:ph type="dt" sz="half" idx="10"/>
          </p:nvPr>
        </p:nvSpPr>
        <p:spPr/>
        <p:txBody>
          <a:bodyPr/>
          <a:lstStyle/>
          <a:p>
            <a:r>
              <a:rPr lang="en-US" smtClean="0"/>
              <a:t>Bmcee.uark.edu </a:t>
            </a:r>
            <a:endParaRPr lang="en-US"/>
          </a:p>
        </p:txBody>
      </p:sp>
      <p:sp>
        <p:nvSpPr>
          <p:cNvPr id="7" name="Footer Placeholder 6"/>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37</a:t>
            </a:fld>
            <a:endParaRPr lang="en-US"/>
          </a:p>
        </p:txBody>
      </p:sp>
      <p:pic>
        <p:nvPicPr>
          <p:cNvPr id="10242" name="Picture 2" descr="http://www.tandl.us/goattrail/view1.jpg"/>
          <p:cNvPicPr>
            <a:picLocks noChangeAspect="1" noChangeArrowheads="1"/>
          </p:cNvPicPr>
          <p:nvPr/>
        </p:nvPicPr>
        <p:blipFill>
          <a:blip r:embed="rId4"/>
          <a:srcRect/>
          <a:stretch>
            <a:fillRect/>
          </a:stretch>
        </p:blipFill>
        <p:spPr bwMode="auto">
          <a:xfrm>
            <a:off x="7061200" y="3505200"/>
            <a:ext cx="2850153"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Entrepreneurs</a:t>
            </a:r>
            <a:endParaRPr lang="en-US" dirty="0"/>
          </a:p>
        </p:txBody>
      </p:sp>
      <p:sp>
        <p:nvSpPr>
          <p:cNvPr id="3" name="Content Placeholder 2"/>
          <p:cNvSpPr>
            <a:spLocks noGrp="1"/>
          </p:cNvSpPr>
          <p:nvPr>
            <p:ph idx="1"/>
          </p:nvPr>
        </p:nvSpPr>
        <p:spPr/>
        <p:txBody>
          <a:bodyPr>
            <a:normAutofit lnSpcReduction="10000"/>
          </a:bodyPr>
          <a:lstStyle/>
          <a:p>
            <a:r>
              <a:rPr lang="en-US" dirty="0" smtClean="0"/>
              <a:t>Arkansas has served as home to many entrepreneurs from small companies such as </a:t>
            </a:r>
            <a:r>
              <a:rPr lang="en-US" dirty="0" err="1" smtClean="0"/>
              <a:t>Aromotique</a:t>
            </a:r>
            <a:r>
              <a:rPr lang="en-US" dirty="0" smtClean="0"/>
              <a:t> or </a:t>
            </a:r>
            <a:r>
              <a:rPr lang="en-US" dirty="0" err="1" smtClean="0"/>
              <a:t>Yarnell</a:t>
            </a:r>
            <a:r>
              <a:rPr lang="en-US" dirty="0" smtClean="0"/>
              <a:t> to </a:t>
            </a:r>
            <a:r>
              <a:rPr lang="en-US" dirty="0" err="1" smtClean="0"/>
              <a:t>Walmart</a:t>
            </a:r>
            <a:r>
              <a:rPr lang="en-US" dirty="0" smtClean="0"/>
              <a:t> or Murphy Oil</a:t>
            </a:r>
          </a:p>
          <a:p>
            <a:r>
              <a:rPr lang="en-US" dirty="0" smtClean="0"/>
              <a:t>Entrepreneurs are innovators who identify market opportunities and take the necessary risks to bring those products to market.</a:t>
            </a:r>
          </a:p>
          <a:p>
            <a:r>
              <a:rPr lang="en-US" dirty="0" smtClean="0"/>
              <a:t>Arkansas has a wealth of entrepreneurs throughout its history. </a:t>
            </a:r>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6660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Arkansas Entrepreneurs</a:t>
            </a:r>
          </a:p>
        </p:txBody>
      </p:sp>
      <p:sp>
        <p:nvSpPr>
          <p:cNvPr id="28676" name="Text Box 4"/>
          <p:cNvSpPr txBox="1">
            <a:spLocks noChangeArrowheads="1"/>
          </p:cNvSpPr>
          <p:nvPr/>
        </p:nvSpPr>
        <p:spPr bwMode="auto">
          <a:xfrm>
            <a:off x="508000" y="1447800"/>
            <a:ext cx="9055100" cy="5496889"/>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pPr>
            <a:r>
              <a:rPr lang="en-US" dirty="0" smtClean="0">
                <a:solidFill>
                  <a:srgbClr val="000000"/>
                </a:solidFill>
                <a:latin typeface="+mn-lt"/>
              </a:rPr>
              <a:t>Notable examples include:</a:t>
            </a:r>
            <a:endParaRPr lang="en-US" dirty="0" smtClean="0">
              <a:solidFill>
                <a:srgbClr val="000000"/>
              </a:solidFill>
              <a:latin typeface="+mn-lt"/>
              <a:hlinkClick r:id="rId3"/>
            </a:endParaRPr>
          </a:p>
          <a:p>
            <a:pPr lvl="1" indent="-342900">
              <a:lnSpc>
                <a:spcPct val="95000"/>
              </a:lnSpc>
              <a:buClr>
                <a:srgbClr val="000000"/>
              </a:buClr>
              <a:buSzPct val="100000"/>
              <a:buFontTx/>
              <a:buChar char="•"/>
            </a:pPr>
            <a:r>
              <a:rPr lang="en-US" dirty="0" smtClean="0">
                <a:solidFill>
                  <a:srgbClr val="0070C0"/>
                </a:solidFill>
                <a:latin typeface="+mn-lt"/>
                <a:hlinkClick r:id="rId3"/>
              </a:rPr>
              <a:t>Patricia </a:t>
            </a:r>
            <a:r>
              <a:rPr lang="en-US" dirty="0">
                <a:solidFill>
                  <a:srgbClr val="0070C0"/>
                </a:solidFill>
                <a:latin typeface="+mn-lt"/>
                <a:hlinkClick r:id="rId3"/>
              </a:rPr>
              <a:t>P. </a:t>
            </a:r>
            <a:r>
              <a:rPr lang="en-US" dirty="0" smtClean="0">
                <a:solidFill>
                  <a:srgbClr val="0070C0"/>
                </a:solidFill>
                <a:latin typeface="+mn-lt"/>
                <a:hlinkClick r:id="rId3"/>
              </a:rPr>
              <a:t>Upton</a:t>
            </a:r>
            <a:r>
              <a:rPr lang="en-US" dirty="0" smtClean="0">
                <a:solidFill>
                  <a:srgbClr val="0070C0"/>
                </a:solidFill>
                <a:latin typeface="+mn-lt"/>
              </a:rPr>
              <a:t> </a:t>
            </a:r>
            <a:r>
              <a:rPr lang="en-US" dirty="0" smtClean="0">
                <a:latin typeface="+mn-lt"/>
              </a:rPr>
              <a:t>– </a:t>
            </a:r>
            <a:r>
              <a:rPr lang="en-US" dirty="0" err="1" smtClean="0">
                <a:latin typeface="+mn-lt"/>
              </a:rPr>
              <a:t>Aromatique</a:t>
            </a:r>
            <a:r>
              <a:rPr lang="en-US" dirty="0" smtClean="0">
                <a:latin typeface="+mn-lt"/>
              </a:rPr>
              <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4"/>
              </a:rPr>
              <a:t>Sam M. </a:t>
            </a:r>
            <a:r>
              <a:rPr lang="en-US" dirty="0" smtClean="0">
                <a:solidFill>
                  <a:srgbClr val="0070C0"/>
                </a:solidFill>
                <a:latin typeface="+mn-lt"/>
                <a:hlinkClick r:id="rId4"/>
              </a:rPr>
              <a:t>Walton</a:t>
            </a:r>
            <a:r>
              <a:rPr lang="en-US" dirty="0" smtClean="0">
                <a:solidFill>
                  <a:srgbClr val="0070C0"/>
                </a:solidFill>
                <a:latin typeface="+mn-lt"/>
              </a:rPr>
              <a:t> </a:t>
            </a:r>
            <a:r>
              <a:rPr lang="en-US" dirty="0" smtClean="0">
                <a:latin typeface="+mn-lt"/>
              </a:rPr>
              <a:t>–</a:t>
            </a:r>
            <a:r>
              <a:rPr lang="en-US" dirty="0" err="1" smtClean="0">
                <a:latin typeface="+mn-lt"/>
              </a:rPr>
              <a:t>Walmart</a:t>
            </a:r>
            <a:r>
              <a:rPr lang="en-US" dirty="0" smtClean="0">
                <a:latin typeface="+mn-lt"/>
              </a:rPr>
              <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5"/>
              </a:rPr>
              <a:t>Sissy </a:t>
            </a:r>
            <a:r>
              <a:rPr lang="en-US" dirty="0" smtClean="0">
                <a:solidFill>
                  <a:srgbClr val="0070C0"/>
                </a:solidFill>
                <a:latin typeface="+mn-lt"/>
                <a:hlinkClick r:id="rId5"/>
              </a:rPr>
              <a:t>Jones</a:t>
            </a:r>
            <a:r>
              <a:rPr lang="en-US" dirty="0" smtClean="0">
                <a:solidFill>
                  <a:srgbClr val="0070C0"/>
                </a:solidFill>
                <a:latin typeface="+mn-lt"/>
              </a:rPr>
              <a:t> </a:t>
            </a:r>
            <a:r>
              <a:rPr lang="en-US" dirty="0" smtClean="0">
                <a:latin typeface="+mn-lt"/>
              </a:rPr>
              <a:t>- Sissy’s Log Cabin</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u="sng" dirty="0" smtClean="0">
                <a:solidFill>
                  <a:srgbClr val="0070C0"/>
                </a:solidFill>
                <a:latin typeface="+mn-lt"/>
              </a:rPr>
              <a:t>JM Products, Inc. </a:t>
            </a:r>
            <a:r>
              <a:rPr lang="en-US" dirty="0" smtClean="0">
                <a:latin typeface="+mn-lt"/>
              </a:rPr>
              <a:t>- Ethnic Hair Care Products</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6"/>
              </a:rPr>
              <a:t>Forrest L</a:t>
            </a:r>
            <a:r>
              <a:rPr lang="en-US" dirty="0" smtClean="0">
                <a:solidFill>
                  <a:srgbClr val="0070C0"/>
                </a:solidFill>
                <a:latin typeface="+mn-lt"/>
                <a:hlinkClick r:id="rId6"/>
              </a:rPr>
              <a:t>. Wood</a:t>
            </a:r>
            <a:r>
              <a:rPr lang="en-US" dirty="0" smtClean="0">
                <a:solidFill>
                  <a:srgbClr val="0070C0"/>
                </a:solidFill>
                <a:latin typeface="+mn-lt"/>
              </a:rPr>
              <a:t> </a:t>
            </a:r>
            <a:r>
              <a:rPr lang="en-US" dirty="0" smtClean="0">
                <a:latin typeface="+mn-lt"/>
              </a:rPr>
              <a:t>- Ranger Boats</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7"/>
              </a:rPr>
              <a:t>Lorena </a:t>
            </a:r>
            <a:r>
              <a:rPr lang="en-US" dirty="0" smtClean="0">
                <a:solidFill>
                  <a:srgbClr val="0070C0"/>
                </a:solidFill>
                <a:latin typeface="+mn-lt"/>
                <a:hlinkClick r:id="rId7"/>
              </a:rPr>
              <a:t>Larson</a:t>
            </a:r>
            <a:r>
              <a:rPr lang="en-US" dirty="0" smtClean="0">
                <a:solidFill>
                  <a:srgbClr val="0070C0"/>
                </a:solidFill>
                <a:latin typeface="+mn-lt"/>
              </a:rPr>
              <a:t> </a:t>
            </a:r>
            <a:r>
              <a:rPr lang="en-US" dirty="0" smtClean="0">
                <a:latin typeface="+mn-lt"/>
              </a:rPr>
              <a:t>- Larson’s Language Academy</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8"/>
              </a:rPr>
              <a:t>Charles H. Murphy Jr</a:t>
            </a:r>
            <a:r>
              <a:rPr lang="en-US" dirty="0" smtClean="0">
                <a:solidFill>
                  <a:srgbClr val="0070C0"/>
                </a:solidFill>
                <a:latin typeface="+mn-lt"/>
                <a:hlinkClick r:id="rId8"/>
              </a:rPr>
              <a:t>.</a:t>
            </a:r>
            <a:r>
              <a:rPr lang="en-US" dirty="0" smtClean="0">
                <a:solidFill>
                  <a:srgbClr val="0070C0"/>
                </a:solidFill>
                <a:latin typeface="+mn-lt"/>
              </a:rPr>
              <a:t> </a:t>
            </a:r>
            <a:r>
              <a:rPr lang="en-US" dirty="0" smtClean="0">
                <a:latin typeface="+mn-lt"/>
              </a:rPr>
              <a:t>- Murphy Oil</a:t>
            </a:r>
            <a:br>
              <a:rPr lang="en-US" dirty="0" smtClean="0">
                <a:latin typeface="+mn-lt"/>
              </a:rPr>
            </a:br>
            <a:endParaRPr lang="en-US" sz="1600" dirty="0">
              <a:latin typeface="+mn-lt"/>
            </a:endParaRPr>
          </a:p>
          <a:p>
            <a:pPr lvl="1" indent="-342900">
              <a:lnSpc>
                <a:spcPct val="95000"/>
              </a:lnSpc>
              <a:buClr>
                <a:srgbClr val="000000"/>
              </a:buClr>
              <a:buSzPct val="100000"/>
              <a:buFontTx/>
              <a:buChar char="•"/>
            </a:pPr>
            <a:r>
              <a:rPr lang="en-US" dirty="0">
                <a:solidFill>
                  <a:srgbClr val="0070C0"/>
                </a:solidFill>
                <a:latin typeface="+mn-lt"/>
                <a:hlinkClick r:id="rId9"/>
              </a:rPr>
              <a:t>William T. </a:t>
            </a:r>
            <a:r>
              <a:rPr lang="en-US" dirty="0" smtClean="0">
                <a:solidFill>
                  <a:srgbClr val="0070C0"/>
                </a:solidFill>
                <a:latin typeface="+mn-lt"/>
                <a:hlinkClick r:id="rId9"/>
              </a:rPr>
              <a:t>Dillard</a:t>
            </a:r>
            <a:r>
              <a:rPr lang="en-US" dirty="0" smtClean="0">
                <a:solidFill>
                  <a:srgbClr val="0070C0"/>
                </a:solidFill>
                <a:latin typeface="+mn-lt"/>
              </a:rPr>
              <a:t> </a:t>
            </a:r>
            <a:r>
              <a:rPr lang="en-US" dirty="0" smtClean="0">
                <a:latin typeface="+mn-lt"/>
              </a:rPr>
              <a:t>- Dillard’s Stores</a:t>
            </a:r>
            <a:br>
              <a:rPr lang="en-US" dirty="0" smtClean="0">
                <a:latin typeface="+mn-lt"/>
              </a:rPr>
            </a:br>
            <a:endParaRPr lang="en-US" dirty="0" smtClean="0">
              <a:latin typeface="+mn-lt"/>
            </a:endParaRPr>
          </a:p>
          <a:p>
            <a:pPr lvl="1" indent="-342900">
              <a:lnSpc>
                <a:spcPct val="95000"/>
              </a:lnSpc>
              <a:buClr>
                <a:srgbClr val="000000"/>
              </a:buClr>
              <a:buSzPct val="100000"/>
              <a:buFontTx/>
              <a:buChar char="•"/>
            </a:pPr>
            <a:r>
              <a:rPr lang="en-US" u="sng" dirty="0" smtClean="0">
                <a:solidFill>
                  <a:srgbClr val="0070C0"/>
                </a:solidFill>
                <a:latin typeface="+mn-lt"/>
              </a:rPr>
              <a:t>Don Tyson </a:t>
            </a:r>
            <a:r>
              <a:rPr lang="en-US" dirty="0" smtClean="0">
                <a:latin typeface="+mn-lt"/>
              </a:rPr>
              <a:t>– Tyson Foods</a:t>
            </a:r>
          </a:p>
        </p:txBody>
      </p:sp>
      <p:pic>
        <p:nvPicPr>
          <p:cNvPr id="4098" name="Picture 2" descr="http://www.themillionairesecrets.net/images/2008/08/sam-walton.jpg">
            <a:hlinkClick r:id="rId4"/>
          </p:cNvPr>
          <p:cNvPicPr>
            <a:picLocks noChangeAspect="1" noChangeArrowheads="1"/>
          </p:cNvPicPr>
          <p:nvPr/>
        </p:nvPicPr>
        <p:blipFill>
          <a:blip r:embed="rId10" cstate="print"/>
          <a:srcRect/>
          <a:stretch>
            <a:fillRect/>
          </a:stretch>
        </p:blipFill>
        <p:spPr bwMode="auto">
          <a:xfrm>
            <a:off x="6908800" y="1981200"/>
            <a:ext cx="2619214" cy="3962400"/>
          </a:xfrm>
          <a:prstGeom prst="roundRect">
            <a:avLst>
              <a:gd name="adj" fmla="val 8594"/>
            </a:avLst>
          </a:prstGeom>
          <a:solidFill>
            <a:srgbClr val="FFFFFF">
              <a:shade val="85000"/>
            </a:srgbClr>
          </a:solidFill>
          <a:ln>
            <a:no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ctrTitle"/>
          </p:nvPr>
        </p:nvSpPr>
        <p:spPr>
          <a:xfrm>
            <a:off x="584200" y="355600"/>
            <a:ext cx="9055100" cy="1168400"/>
          </a:xfrm>
        </p:spPr>
        <p:txBody>
          <a:bodyPr lIns="0" tIns="0" rIns="0" bIns="0" anchor="t"/>
          <a:lstStyle/>
          <a:p>
            <a:pPr>
              <a:lnSpc>
                <a:spcPct val="95000"/>
              </a:lnSpc>
            </a:pPr>
            <a:r>
              <a:rPr lang="en-US" dirty="0">
                <a:solidFill>
                  <a:schemeClr val="tx1"/>
                </a:solidFill>
              </a:rPr>
              <a:t>French Trading </a:t>
            </a:r>
            <a:r>
              <a:rPr lang="en-US" dirty="0" smtClean="0">
                <a:solidFill>
                  <a:schemeClr val="tx1"/>
                </a:solidFill>
              </a:rPr>
              <a:t>of Furs</a:t>
            </a:r>
            <a:endParaRPr lang="en-US" dirty="0">
              <a:solidFill>
                <a:schemeClr val="tx1"/>
              </a:solidFill>
            </a:endParaRPr>
          </a:p>
        </p:txBody>
      </p:sp>
      <p:pic>
        <p:nvPicPr>
          <p:cNvPr id="4101" name="Picture 5">
            <a:hlinkClick r:id="rId3"/>
          </p:cNvPr>
          <p:cNvPicPr>
            <a:picLocks noChangeAspect="1" noChangeArrowheads="1"/>
          </p:cNvPicPr>
          <p:nvPr/>
        </p:nvPicPr>
        <p:blipFill>
          <a:blip r:embed="rId4" cstate="print"/>
          <a:srcRect/>
          <a:stretch>
            <a:fillRect/>
          </a:stretch>
        </p:blipFill>
        <p:spPr bwMode="auto">
          <a:xfrm>
            <a:off x="5689600" y="1981200"/>
            <a:ext cx="3770075" cy="2514600"/>
          </a:xfrm>
          <a:prstGeom prst="rect">
            <a:avLst/>
          </a:prstGeom>
          <a:noFill/>
        </p:spPr>
      </p:pic>
      <p:sp>
        <p:nvSpPr>
          <p:cNvPr id="6" name="TextBox 5"/>
          <p:cNvSpPr txBox="1"/>
          <p:nvPr/>
        </p:nvSpPr>
        <p:spPr>
          <a:xfrm>
            <a:off x="584200" y="1828800"/>
            <a:ext cx="5029200" cy="4893647"/>
          </a:xfrm>
          <a:prstGeom prst="rect">
            <a:avLst/>
          </a:prstGeom>
          <a:noFill/>
        </p:spPr>
        <p:txBody>
          <a:bodyPr wrap="square" rtlCol="0">
            <a:spAutoFit/>
          </a:bodyPr>
          <a:lstStyle/>
          <a:p>
            <a:pPr marL="0" lvl="1">
              <a:buFont typeface="Arial" pitchFamily="34" charset="0"/>
              <a:buChar char="•"/>
            </a:pPr>
            <a:r>
              <a:rPr lang="en-US" dirty="0" smtClean="0">
                <a:latin typeface="+mn-lt"/>
              </a:rPr>
              <a:t>  Arkansas Post was first European establishment in Arkansas primarily for fur trading.</a:t>
            </a:r>
          </a:p>
          <a:p>
            <a:pPr marL="0" lvl="1"/>
            <a:endParaRPr lang="en-US" dirty="0" smtClean="0">
              <a:latin typeface="+mn-lt"/>
            </a:endParaRPr>
          </a:p>
          <a:p>
            <a:pPr marL="0" lvl="1">
              <a:buFont typeface="Arial" pitchFamily="34" charset="0"/>
              <a:buChar char="•"/>
            </a:pPr>
            <a:r>
              <a:rPr lang="en-US" dirty="0" smtClean="0">
                <a:latin typeface="+mn-lt"/>
              </a:rPr>
              <a:t>  The French explorer Henri de Tonti, established Arkansas Post at juncture of the Arkansas and Mississippi rivers.</a:t>
            </a:r>
          </a:p>
          <a:p>
            <a:pPr marL="0" lvl="1"/>
            <a:endParaRPr lang="en-US" dirty="0" smtClean="0">
              <a:latin typeface="+mn-lt"/>
            </a:endParaRPr>
          </a:p>
          <a:p>
            <a:pPr marL="0" lvl="1">
              <a:buFont typeface="Arial" pitchFamily="34" charset="0"/>
              <a:buChar char="•"/>
            </a:pPr>
            <a:r>
              <a:rPr lang="en-US" dirty="0" smtClean="0">
                <a:latin typeface="+mn-lt"/>
              </a:rPr>
              <a:t>French goods (knives, hammers) were exchanged for beaver furs.</a:t>
            </a:r>
          </a:p>
          <a:p>
            <a:pPr marL="0" lvl="1"/>
            <a:endParaRPr lang="en-US" dirty="0" smtClean="0">
              <a:latin typeface="+mn-lt"/>
            </a:endParaRPr>
          </a:p>
          <a:p>
            <a:pPr marL="0" lvl="1">
              <a:buFont typeface="Arial" pitchFamily="34" charset="0"/>
              <a:buChar char="•"/>
            </a:pPr>
            <a:r>
              <a:rPr lang="en-US" dirty="0" smtClean="0">
                <a:latin typeface="+mn-lt"/>
              </a:rPr>
              <a:t>Rivers were used for transportation of traded items.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a:t>
            </a:r>
            <a:endParaRPr lang="en-US" dirty="0"/>
          </a:p>
        </p:txBody>
      </p:sp>
      <p:sp>
        <p:nvSpPr>
          <p:cNvPr id="3" name="Content Placeholder 2"/>
          <p:cNvSpPr>
            <a:spLocks noGrp="1"/>
          </p:cNvSpPr>
          <p:nvPr>
            <p:ph idx="1"/>
          </p:nvPr>
        </p:nvSpPr>
        <p:spPr>
          <a:xfrm>
            <a:off x="508000" y="1778000"/>
            <a:ext cx="9144000" cy="5156200"/>
          </a:xfrm>
        </p:spPr>
        <p:txBody>
          <a:bodyPr>
            <a:normAutofit fontScale="77500" lnSpcReduction="20000"/>
          </a:bodyPr>
          <a:lstStyle/>
          <a:p>
            <a:pPr>
              <a:buNone/>
            </a:pPr>
            <a:r>
              <a:rPr lang="en-US" dirty="0" smtClean="0"/>
              <a:t>Contributions of philanthropic organizations</a:t>
            </a:r>
          </a:p>
          <a:p>
            <a:pPr marL="742950" indent="-742950">
              <a:buFont typeface="+mj-lt"/>
              <a:buAutoNum type="arabicPeriod"/>
            </a:pPr>
            <a:r>
              <a:rPr lang="en-US" dirty="0" smtClean="0"/>
              <a:t>Walton Family Foundation</a:t>
            </a:r>
          </a:p>
          <a:p>
            <a:pPr marL="742950" indent="-742950">
              <a:buFont typeface="+mj-lt"/>
              <a:buAutoNum type="arabicPeriod"/>
            </a:pPr>
            <a:r>
              <a:rPr lang="en-US" dirty="0" smtClean="0"/>
              <a:t>Wal-Mart Foundation</a:t>
            </a:r>
          </a:p>
          <a:p>
            <a:pPr marL="742950" indent="-742950">
              <a:buFont typeface="+mj-lt"/>
              <a:buAutoNum type="arabicPeriod"/>
            </a:pPr>
            <a:r>
              <a:rPr lang="en-US" dirty="0" smtClean="0"/>
              <a:t>Winthrop Rockefeller Foundation</a:t>
            </a:r>
          </a:p>
          <a:p>
            <a:pPr marL="742950" indent="-742950">
              <a:buFont typeface="+mj-lt"/>
              <a:buAutoNum type="arabicPeriod"/>
            </a:pPr>
            <a:r>
              <a:rPr lang="en-US" dirty="0" smtClean="0"/>
              <a:t>Winthrop Rockefeller Trust</a:t>
            </a:r>
          </a:p>
          <a:p>
            <a:pPr marL="742950" indent="-742950">
              <a:buFont typeface="+mj-lt"/>
              <a:buAutoNum type="arabicPeriod"/>
            </a:pPr>
            <a:r>
              <a:rPr lang="en-US" dirty="0" smtClean="0"/>
              <a:t>Walton Family Charitable Support Foundation</a:t>
            </a:r>
          </a:p>
          <a:p>
            <a:pPr marL="742950" indent="-742950">
              <a:buFont typeface="+mj-lt"/>
              <a:buAutoNum type="arabicPeriod"/>
            </a:pPr>
            <a:r>
              <a:rPr lang="en-US" dirty="0" smtClean="0"/>
              <a:t>Charles A. </a:t>
            </a:r>
            <a:r>
              <a:rPr lang="en-US" dirty="0" err="1" smtClean="0"/>
              <a:t>Frueauff</a:t>
            </a:r>
            <a:r>
              <a:rPr lang="en-US" dirty="0" smtClean="0"/>
              <a:t> Foundation</a:t>
            </a:r>
          </a:p>
          <a:p>
            <a:pPr marL="742950" indent="-742950">
              <a:buFont typeface="+mj-lt"/>
              <a:buAutoNum type="arabicPeriod"/>
            </a:pPr>
            <a:r>
              <a:rPr lang="en-US" dirty="0" smtClean="0"/>
              <a:t>Arkansas Community Foundation</a:t>
            </a:r>
          </a:p>
          <a:p>
            <a:pPr marL="742950" indent="-742950">
              <a:buFont typeface="+mj-lt"/>
              <a:buAutoNum type="arabicPeriod"/>
            </a:pPr>
            <a:r>
              <a:rPr lang="en-US" dirty="0" smtClean="0"/>
              <a:t>Ross Foundation</a:t>
            </a:r>
          </a:p>
          <a:p>
            <a:pPr marL="742950" indent="-742950">
              <a:buFont typeface="+mj-lt"/>
              <a:buAutoNum type="arabicPeriod"/>
            </a:pPr>
            <a:r>
              <a:rPr lang="en-US" dirty="0" smtClean="0"/>
              <a:t>Harvey and Bernice Jones Center for Families</a:t>
            </a:r>
          </a:p>
          <a:p>
            <a:pPr marL="742950" indent="-742950">
              <a:buFont typeface="+mj-lt"/>
              <a:buAutoNum type="arabicPeriod"/>
            </a:pPr>
            <a:r>
              <a:rPr lang="en-US" dirty="0" smtClean="0"/>
              <a:t>Murphy Foundation</a:t>
            </a:r>
          </a:p>
          <a:p>
            <a:pPr marL="742950" indent="-742950">
              <a:buFont typeface="+mj-lt"/>
              <a:buAutoNum type="arabicPeriod"/>
            </a:pPr>
            <a:r>
              <a:rPr lang="en-US" dirty="0" err="1" smtClean="0"/>
              <a:t>Windgate</a:t>
            </a:r>
            <a:r>
              <a:rPr lang="en-US" dirty="0" smtClean="0"/>
              <a:t> Charitable Foundation</a:t>
            </a:r>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a:t>
            </a:r>
            <a:r>
              <a:rPr lang="en-US" dirty="0" err="1" smtClean="0"/>
              <a:t>Philanthrophy</a:t>
            </a:r>
            <a:endParaRPr lang="en-US" dirty="0"/>
          </a:p>
        </p:txBody>
      </p:sp>
      <p:sp>
        <p:nvSpPr>
          <p:cNvPr id="3" name="Content Placeholder 2"/>
          <p:cNvSpPr>
            <a:spLocks noGrp="1"/>
          </p:cNvSpPr>
          <p:nvPr>
            <p:ph idx="1"/>
          </p:nvPr>
        </p:nvSpPr>
        <p:spPr>
          <a:xfrm>
            <a:off x="508000" y="1778000"/>
            <a:ext cx="9144000" cy="5308600"/>
          </a:xfrm>
        </p:spPr>
        <p:txBody>
          <a:bodyPr>
            <a:normAutofit fontScale="92500" lnSpcReduction="10000"/>
          </a:bodyPr>
          <a:lstStyle/>
          <a:p>
            <a:r>
              <a:rPr lang="en-US" dirty="0" smtClean="0"/>
              <a:t>Between 1997 &amp; 2004, AR ranked among top 7 state in individual charitable contributions while being among the five least wealthy</a:t>
            </a:r>
          </a:p>
          <a:p>
            <a:r>
              <a:rPr lang="en-US" dirty="0" smtClean="0"/>
              <a:t>National or international nonprofit groups</a:t>
            </a:r>
          </a:p>
          <a:p>
            <a:pPr lvl="1"/>
            <a:r>
              <a:rPr lang="en-US" dirty="0" smtClean="0"/>
              <a:t>Heifer International – LR – eliminate starvation by enable low-income people to feed themselves on a sustained basis</a:t>
            </a:r>
          </a:p>
          <a:p>
            <a:pPr lvl="1"/>
            <a:r>
              <a:rPr lang="en-US" dirty="0" smtClean="0"/>
              <a:t>Potluck Food Rescue for Arkansas – redirects otherwise wasted food to low-income Arkansans</a:t>
            </a:r>
          </a:p>
          <a:p>
            <a:pPr lvl="1"/>
            <a:r>
              <a:rPr lang="en-US" dirty="0" smtClean="0"/>
              <a:t>AR </a:t>
            </a:r>
            <a:r>
              <a:rPr lang="en-US" dirty="0" err="1" smtClean="0"/>
              <a:t>Foodbank</a:t>
            </a:r>
            <a:r>
              <a:rPr lang="en-US" dirty="0" smtClean="0"/>
              <a:t> Network &amp; AR Rice Depot – work to relieve hunger and malnutrition</a:t>
            </a:r>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Development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Economic development is dependent on these factors.</a:t>
            </a:r>
          </a:p>
          <a:p>
            <a:pPr marL="854075" indent="-379413"/>
            <a:r>
              <a:rPr lang="en-US" dirty="0" smtClean="0"/>
              <a:t>Development of human capital (education and training)</a:t>
            </a:r>
          </a:p>
          <a:p>
            <a:pPr marL="854075" indent="-379413"/>
            <a:r>
              <a:rPr lang="en-US" dirty="0" smtClean="0"/>
              <a:t>Infrastructure development (transportation, communications, financial, and utilities)</a:t>
            </a:r>
          </a:p>
          <a:p>
            <a:pPr marL="854075" indent="-379413"/>
            <a:r>
              <a:rPr lang="en-US" dirty="0" smtClean="0"/>
              <a:t>Capital formation (factories and machines)</a:t>
            </a:r>
          </a:p>
          <a:p>
            <a:pPr marL="854075" indent="-379413"/>
            <a:r>
              <a:rPr lang="en-US" dirty="0" smtClean="0"/>
              <a:t>Entrepreneurship (recognizing market opportunities and taking risks)</a:t>
            </a:r>
          </a:p>
          <a:p>
            <a:pPr marL="854075" indent="-379413"/>
            <a:endParaRPr lang="en-US" dirty="0" smtClean="0"/>
          </a:p>
          <a:p>
            <a:pPr marL="854075" indent="-379413"/>
            <a:endParaRPr lang="en-US"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Economic Profile for Arkansas</a:t>
            </a:r>
            <a:endParaRPr lang="en-US" dirty="0"/>
          </a:p>
        </p:txBody>
      </p:sp>
      <p:sp>
        <p:nvSpPr>
          <p:cNvPr id="3" name="Content Placeholder 2"/>
          <p:cNvSpPr>
            <a:spLocks noGrp="1"/>
          </p:cNvSpPr>
          <p:nvPr>
            <p:ph idx="1"/>
          </p:nvPr>
        </p:nvSpPr>
        <p:spPr/>
        <p:txBody>
          <a:bodyPr>
            <a:normAutofit fontScale="92500"/>
          </a:bodyPr>
          <a:lstStyle/>
          <a:p>
            <a:r>
              <a:rPr lang="en-US" dirty="0" smtClean="0"/>
              <a:t>Headquarters of four Fortune 500 companies: Dillard’s, Murphy Oil, Tyson Foods, and </a:t>
            </a:r>
            <a:r>
              <a:rPr lang="en-US" dirty="0" err="1" smtClean="0"/>
              <a:t>Walmart</a:t>
            </a:r>
            <a:endParaRPr lang="en-US" dirty="0" smtClean="0"/>
          </a:p>
          <a:p>
            <a:r>
              <a:rPr lang="en-US" dirty="0" smtClean="0">
                <a:hlinkClick r:id="rId2"/>
              </a:rPr>
              <a:t>Arkansas Per Capita Income </a:t>
            </a:r>
            <a:r>
              <a:rPr lang="en-US" dirty="0" smtClean="0"/>
              <a:t>$28,473 – 2006</a:t>
            </a:r>
          </a:p>
          <a:p>
            <a:pPr>
              <a:buNone/>
            </a:pPr>
            <a:r>
              <a:rPr lang="en-US" dirty="0" smtClean="0"/>
              <a:t>	US Per Capita Income $36,714 – 2006 </a:t>
            </a:r>
          </a:p>
          <a:p>
            <a:r>
              <a:rPr lang="en-US" dirty="0" smtClean="0">
                <a:hlinkClick r:id="rId3"/>
              </a:rPr>
              <a:t>Per Capita Income </a:t>
            </a:r>
            <a:r>
              <a:rPr lang="en-US" dirty="0" smtClean="0"/>
              <a:t>by county</a:t>
            </a:r>
          </a:p>
          <a:p>
            <a:r>
              <a:rPr lang="en-US" dirty="0" smtClean="0">
                <a:hlinkClick r:id="rId4"/>
              </a:rPr>
              <a:t>Arkansas Labor Force Data </a:t>
            </a:r>
            <a:endParaRPr lang="en-US" dirty="0" smtClean="0"/>
          </a:p>
          <a:p>
            <a:r>
              <a:rPr lang="en-US" dirty="0" smtClean="0">
                <a:hlinkClick r:id="rId5"/>
              </a:rPr>
              <a:t>Inflation and Prices </a:t>
            </a:r>
            <a:endParaRPr lang="en-US" dirty="0" smtClean="0"/>
          </a:p>
          <a:p>
            <a:r>
              <a:rPr lang="en-US" dirty="0" smtClean="0">
                <a:hlinkClick r:id="rId6"/>
              </a:rPr>
              <a:t>Census Bureau </a:t>
            </a:r>
            <a:r>
              <a:rPr lang="en-US" dirty="0" err="1" smtClean="0">
                <a:hlinkClick r:id="rId6"/>
              </a:rPr>
              <a:t>QuickFacts</a:t>
            </a:r>
            <a:r>
              <a:rPr lang="en-US" dirty="0" smtClean="0">
                <a:hlinkClick r:id="rId6"/>
              </a:rPr>
              <a:t> </a:t>
            </a:r>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5" name="Footer Placeholder 4"/>
          <p:cNvSpPr>
            <a:spLocks noGrp="1"/>
          </p:cNvSpPr>
          <p:nvPr>
            <p:ph type="ftr" sz="quarter" idx="11"/>
          </p:nvPr>
        </p:nvSpPr>
        <p:spPr>
          <a:xfrm>
            <a:off x="3471336" y="7062614"/>
            <a:ext cx="3589864" cy="405694"/>
          </a:xfrm>
        </p:spPr>
        <p:txBody>
          <a:bodyPr/>
          <a:lstStyle/>
          <a:p>
            <a:r>
              <a:rPr lang="en-US" smtClean="0"/>
              <a:t>Bessie B. Moore Center for Economic Education</a:t>
            </a:r>
            <a:endParaRPr lang="en-US"/>
          </a:p>
        </p:txBody>
      </p:sp>
      <p:sp>
        <p:nvSpPr>
          <p:cNvPr id="6" name="Slide Number Placeholder 5"/>
          <p:cNvSpPr>
            <a:spLocks noGrp="1"/>
          </p:cNvSpPr>
          <p:nvPr>
            <p:ph type="sldNum" sz="quarter" idx="12"/>
          </p:nvPr>
        </p:nvSpPr>
        <p:spPr/>
        <p:txBody>
          <a:bodyPr/>
          <a:lstStyle/>
          <a:p>
            <a:fld id="{39CB4B3A-6624-4C8D-8F54-6BFE8D77C30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Discussion Questions</a:t>
            </a:r>
            <a:endParaRPr lang="en-US" dirty="0"/>
          </a:p>
        </p:txBody>
      </p:sp>
      <p:sp>
        <p:nvSpPr>
          <p:cNvPr id="3" name="Content Placeholder 2"/>
          <p:cNvSpPr>
            <a:spLocks noGrp="1"/>
          </p:cNvSpPr>
          <p:nvPr>
            <p:ph idx="1"/>
          </p:nvPr>
        </p:nvSpPr>
        <p:spPr>
          <a:xfrm>
            <a:off x="508000" y="2590800"/>
            <a:ext cx="9144000" cy="4216048"/>
          </a:xfrm>
        </p:spPr>
        <p:txBody>
          <a:bodyPr/>
          <a:lstStyle/>
          <a:p>
            <a:pPr marL="514350" indent="-514350">
              <a:buFont typeface="+mj-lt"/>
              <a:buAutoNum type="arabicParenR"/>
            </a:pPr>
            <a:r>
              <a:rPr lang="en-US" dirty="0" smtClean="0"/>
              <a:t>What type of businesses do you think would help Arkansas the most in the 21</a:t>
            </a:r>
            <a:r>
              <a:rPr lang="en-US" baseline="30000" dirty="0" smtClean="0"/>
              <a:t>st</a:t>
            </a:r>
            <a:r>
              <a:rPr lang="en-US" dirty="0" smtClean="0"/>
              <a:t> century?</a:t>
            </a:r>
          </a:p>
          <a:p>
            <a:pPr marL="514350" indent="-514350">
              <a:buFont typeface="+mj-lt"/>
              <a:buAutoNum type="arabicParenR"/>
            </a:pPr>
            <a:r>
              <a:rPr lang="en-US" dirty="0" smtClean="0"/>
              <a:t>How do we develop these types of businesses?</a:t>
            </a:r>
          </a:p>
          <a:p>
            <a:pPr marL="514350" indent="-514350">
              <a:buFont typeface="+mj-lt"/>
              <a:buAutoNum type="arabicParenR"/>
            </a:pPr>
            <a:r>
              <a:rPr lang="en-US" dirty="0" smtClean="0"/>
              <a:t>What could you study that would develop your human capital and position you to make a difference in the future?</a:t>
            </a:r>
            <a:endParaRPr lang="en-US" dirty="0"/>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5" name="Footer Placeholder 4"/>
          <p:cNvSpPr>
            <a:spLocks noGrp="1"/>
          </p:cNvSpPr>
          <p:nvPr>
            <p:ph type="ftr" sz="quarter" idx="11"/>
          </p:nvPr>
        </p:nvSpPr>
        <p:spPr>
          <a:xfrm>
            <a:off x="3022600" y="7062614"/>
            <a:ext cx="4343400" cy="405694"/>
          </a:xfrm>
        </p:spPr>
        <p:txBody>
          <a:bodyPr/>
          <a:lstStyle/>
          <a:p>
            <a:r>
              <a:rPr lang="en-US" dirty="0" smtClean="0"/>
              <a:t>Bessie B. Moore Center for Economic Education</a:t>
            </a:r>
            <a:endParaRPr lang="en-US" dirty="0"/>
          </a:p>
        </p:txBody>
      </p:sp>
      <p:sp>
        <p:nvSpPr>
          <p:cNvPr id="6" name="Slide Number Placeholder 5"/>
          <p:cNvSpPr>
            <a:spLocks noGrp="1"/>
          </p:cNvSpPr>
          <p:nvPr>
            <p:ph type="sldNum" sz="quarter" idx="12"/>
          </p:nvPr>
        </p:nvSpPr>
        <p:spPr/>
        <p:txBody>
          <a:bodyPr/>
          <a:lstStyle/>
          <a:p>
            <a:fld id="{39CB4B3A-6624-4C8D-8F54-6BFE8D77C304}" type="slidenum">
              <a:rPr lang="en-US" smtClean="0"/>
              <a:pPr/>
              <a:t>44</a:t>
            </a:fld>
            <a:endParaRPr lang="en-US" dirty="0"/>
          </a:p>
        </p:txBody>
      </p:sp>
      <p:pic>
        <p:nvPicPr>
          <p:cNvPr id="7" name="Picture 2" descr="Arkansas"/>
          <p:cNvPicPr>
            <a:picLocks noChangeAspect="1" noChangeArrowheads="1"/>
          </p:cNvPicPr>
          <p:nvPr/>
        </p:nvPicPr>
        <p:blipFill>
          <a:blip r:embed="rId3"/>
          <a:srcRect/>
          <a:stretch>
            <a:fillRect/>
          </a:stretch>
        </p:blipFill>
        <p:spPr bwMode="auto">
          <a:xfrm>
            <a:off x="508000" y="228600"/>
            <a:ext cx="2743200" cy="23479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Presentation</a:t>
            </a:r>
            <a:endParaRPr lang="en-US" dirty="0"/>
          </a:p>
        </p:txBody>
      </p:sp>
      <p:sp>
        <p:nvSpPr>
          <p:cNvPr id="3" name="Content Placeholder 2"/>
          <p:cNvSpPr>
            <a:spLocks noGrp="1"/>
          </p:cNvSpPr>
          <p:nvPr>
            <p:ph idx="1"/>
          </p:nvPr>
        </p:nvSpPr>
        <p:spPr/>
        <p:txBody>
          <a:bodyPr/>
          <a:lstStyle/>
          <a:p>
            <a:pPr algn="ctr">
              <a:buNone/>
            </a:pPr>
            <a:r>
              <a:rPr lang="en-US" dirty="0" smtClean="0"/>
              <a:t>Created by Drs. Thomas McKinnon </a:t>
            </a:r>
          </a:p>
          <a:p>
            <a:pPr algn="ctr">
              <a:buNone/>
            </a:pPr>
            <a:r>
              <a:rPr lang="en-US" dirty="0" smtClean="0"/>
              <a:t>&amp; Rita Littrell</a:t>
            </a:r>
          </a:p>
          <a:p>
            <a:pPr algn="ctr">
              <a:buNone/>
            </a:pPr>
            <a:endParaRPr lang="en-US" dirty="0" smtClean="0"/>
          </a:p>
          <a:p>
            <a:pPr algn="ctr">
              <a:buNone/>
            </a:pPr>
            <a:r>
              <a:rPr lang="en-US" sz="2800" dirty="0" smtClean="0"/>
              <a:t>With technical support from Ms. Amy Moore</a:t>
            </a:r>
          </a:p>
          <a:p>
            <a:pPr algn="ctr">
              <a:buNone/>
            </a:pPr>
            <a:endParaRPr lang="en-US" sz="2800" dirty="0" smtClean="0"/>
          </a:p>
          <a:p>
            <a:pPr algn="ctr">
              <a:buNone/>
            </a:pPr>
            <a:r>
              <a:rPr lang="en-US" sz="2800" dirty="0" smtClean="0"/>
              <a:t>For the Bessie B. Moore Center for Economic Education</a:t>
            </a:r>
          </a:p>
          <a:p>
            <a:pPr algn="ctr">
              <a:buNone/>
            </a:pPr>
            <a:r>
              <a:rPr lang="en-US" sz="2800" dirty="0" smtClean="0"/>
              <a:t>Sam M. Walton College of Business</a:t>
            </a:r>
          </a:p>
          <a:p>
            <a:pPr algn="ctr">
              <a:buNone/>
            </a:pPr>
            <a:r>
              <a:rPr lang="en-US" sz="2800" dirty="0" smtClean="0"/>
              <a:t>University of Arkansas</a:t>
            </a:r>
            <a:endParaRPr lang="en-US" sz="2800" dirty="0"/>
          </a:p>
        </p:txBody>
      </p:sp>
      <p:sp>
        <p:nvSpPr>
          <p:cNvPr id="4" name="Date Placeholder 3"/>
          <p:cNvSpPr>
            <a:spLocks noGrp="1"/>
          </p:cNvSpPr>
          <p:nvPr>
            <p:ph type="dt" sz="half" idx="10"/>
          </p:nvPr>
        </p:nvSpPr>
        <p:spPr/>
        <p:txBody>
          <a:bodyPr/>
          <a:lstStyle/>
          <a:p>
            <a:r>
              <a:rPr lang="en-US" smtClean="0"/>
              <a:t>Bmcee.uark.edu </a:t>
            </a:r>
            <a:endParaRPr lang="en-US"/>
          </a:p>
        </p:txBody>
      </p:sp>
      <p:sp>
        <p:nvSpPr>
          <p:cNvPr id="6" name="Footer Placeholder 5"/>
          <p:cNvSpPr>
            <a:spLocks noGrp="1"/>
          </p:cNvSpPr>
          <p:nvPr>
            <p:ph type="ftr" sz="quarter" idx="11"/>
          </p:nvPr>
        </p:nvSpPr>
        <p:spPr>
          <a:xfrm>
            <a:off x="3471336" y="7062614"/>
            <a:ext cx="35898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45</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Bmcee.uark.edu </a:t>
            </a:r>
            <a:endParaRPr lang="en-US" dirty="0"/>
          </a:p>
        </p:txBody>
      </p:sp>
      <p:sp>
        <p:nvSpPr>
          <p:cNvPr id="6" name="Footer Placeholder 5"/>
          <p:cNvSpPr>
            <a:spLocks noGrp="1"/>
          </p:cNvSpPr>
          <p:nvPr>
            <p:ph type="ftr" sz="quarter" idx="11"/>
          </p:nvPr>
        </p:nvSpPr>
        <p:spPr>
          <a:xfrm>
            <a:off x="3471336" y="7062614"/>
            <a:ext cx="3513664" cy="405694"/>
          </a:xfrm>
        </p:spPr>
        <p:txBody>
          <a:bodyPr/>
          <a:lstStyle/>
          <a:p>
            <a:r>
              <a:rPr lang="en-US" dirty="0" smtClean="0"/>
              <a:t>Bessie B. Moore Center for Economic Education</a:t>
            </a:r>
            <a:endParaRPr lang="en-US" dirty="0"/>
          </a:p>
        </p:txBody>
      </p:sp>
      <p:sp>
        <p:nvSpPr>
          <p:cNvPr id="5" name="Slide Number Placeholder 4"/>
          <p:cNvSpPr>
            <a:spLocks noGrp="1"/>
          </p:cNvSpPr>
          <p:nvPr>
            <p:ph type="sldNum" sz="quarter" idx="12"/>
          </p:nvPr>
        </p:nvSpPr>
        <p:spPr/>
        <p:txBody>
          <a:bodyPr/>
          <a:lstStyle/>
          <a:p>
            <a:fld id="{39CB4B3A-6624-4C8D-8F54-6BFE8D77C304}" type="slidenum">
              <a:rPr lang="en-US" smtClean="0"/>
              <a:pPr/>
              <a:t>5</a:t>
            </a:fld>
            <a:endParaRPr lang="en-US"/>
          </a:p>
        </p:txBody>
      </p:sp>
      <p:pic>
        <p:nvPicPr>
          <p:cNvPr id="69634" name="Picture 2" descr="http://caddolegacy.com/images/caddoan_tpwd.jpg">
            <a:hlinkClick r:id="rId3"/>
          </p:cNvPr>
          <p:cNvPicPr>
            <a:picLocks noChangeAspect="1" noChangeArrowheads="1"/>
          </p:cNvPicPr>
          <p:nvPr/>
        </p:nvPicPr>
        <p:blipFill>
          <a:blip r:embed="rId4"/>
          <a:srcRect/>
          <a:stretch>
            <a:fillRect/>
          </a:stretch>
        </p:blipFill>
        <p:spPr bwMode="auto">
          <a:xfrm>
            <a:off x="3632200" y="3048000"/>
            <a:ext cx="6096000" cy="3790950"/>
          </a:xfrm>
          <a:prstGeom prst="rect">
            <a:avLst/>
          </a:prstGeom>
          <a:noFill/>
        </p:spPr>
      </p:pic>
      <p:pic>
        <p:nvPicPr>
          <p:cNvPr id="7" name="Picture 2" descr="http://media-2.web.britannica.com/eb-media/07/94807-050-28B55ED0.jpg"/>
          <p:cNvPicPr>
            <a:picLocks noChangeAspect="1" noChangeArrowheads="1"/>
          </p:cNvPicPr>
          <p:nvPr/>
        </p:nvPicPr>
        <p:blipFill>
          <a:blip r:embed="rId5" cstate="print"/>
          <a:srcRect/>
          <a:stretch>
            <a:fillRect/>
          </a:stretch>
        </p:blipFill>
        <p:spPr bwMode="auto">
          <a:xfrm>
            <a:off x="431800" y="1143000"/>
            <a:ext cx="2959099" cy="40096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Cotton Plantations</a:t>
            </a:r>
          </a:p>
        </p:txBody>
      </p:sp>
      <p:sp>
        <p:nvSpPr>
          <p:cNvPr id="5124" name="Text Box 4"/>
          <p:cNvSpPr txBox="1">
            <a:spLocks noChangeArrowheads="1"/>
          </p:cNvSpPr>
          <p:nvPr/>
        </p:nvSpPr>
        <p:spPr bwMode="auto">
          <a:xfrm>
            <a:off x="508000" y="1828800"/>
            <a:ext cx="6051550" cy="5321457"/>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Arial" pitchFamily="34" charset="0"/>
              <a:buChar char="•"/>
            </a:pPr>
            <a:r>
              <a:rPr lang="en-US" sz="2800" dirty="0" smtClean="0">
                <a:latin typeface="+mn-lt"/>
              </a:rPr>
              <a:t>Early 1800s cotton production led the settlement of the territory ---mostly </a:t>
            </a:r>
            <a:r>
              <a:rPr lang="en-US" sz="2800" dirty="0">
                <a:latin typeface="+mn-lt"/>
              </a:rPr>
              <a:t>along the </a:t>
            </a:r>
            <a:r>
              <a:rPr lang="en-US" sz="2800" dirty="0" smtClean="0">
                <a:latin typeface="+mn-lt"/>
              </a:rPr>
              <a:t>Mississippi River.</a:t>
            </a:r>
          </a:p>
          <a:p>
            <a:pPr lvl="1" indent="-342900">
              <a:lnSpc>
                <a:spcPct val="95000"/>
              </a:lnSpc>
              <a:buClr>
                <a:srgbClr val="000000"/>
              </a:buClr>
              <a:buSzPct val="100000"/>
              <a:buFontTx/>
              <a:buChar char="•"/>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The river was used to transport goods into and out of the plantations.</a:t>
            </a:r>
          </a:p>
          <a:p>
            <a:pPr lvl="1" indent="-342900">
              <a:lnSpc>
                <a:spcPct val="95000"/>
              </a:lnSpc>
              <a:buClr>
                <a:srgbClr val="000000"/>
              </a:buClr>
              <a:buSzPct val="100000"/>
              <a:buFontTx/>
              <a:buChar char="•"/>
            </a:pPr>
            <a:endParaRPr lang="en-US" sz="2800" dirty="0">
              <a:latin typeface="+mn-lt"/>
            </a:endParaRPr>
          </a:p>
          <a:p>
            <a:pPr lvl="1" indent="-342900">
              <a:lnSpc>
                <a:spcPct val="95000"/>
              </a:lnSpc>
              <a:buClr>
                <a:srgbClr val="000000"/>
              </a:buClr>
              <a:buSzPct val="100000"/>
              <a:buFontTx/>
              <a:buChar char="•"/>
            </a:pPr>
            <a:r>
              <a:rPr lang="en-US" sz="2800" dirty="0" smtClean="0">
                <a:latin typeface="+mn-lt"/>
              </a:rPr>
              <a:t>Cotton dominated Arkansas agriculture until the mid twentieth century.</a:t>
            </a:r>
          </a:p>
          <a:p>
            <a:pPr lvl="1" indent="-342900">
              <a:lnSpc>
                <a:spcPct val="95000"/>
              </a:lnSpc>
              <a:buClr>
                <a:srgbClr val="000000"/>
              </a:buClr>
              <a:buSzPct val="100000"/>
            </a:pPr>
            <a:endParaRPr lang="en-US" sz="2800" dirty="0" smtClean="0">
              <a:latin typeface="+mn-lt"/>
            </a:endParaRPr>
          </a:p>
          <a:p>
            <a:pPr lvl="1" indent="-342900">
              <a:lnSpc>
                <a:spcPct val="95000"/>
              </a:lnSpc>
              <a:buClr>
                <a:srgbClr val="000000"/>
              </a:buClr>
              <a:buSzPct val="100000"/>
              <a:buFontTx/>
              <a:buChar char="•"/>
            </a:pPr>
            <a:r>
              <a:rPr lang="en-US" sz="2800" dirty="0" smtClean="0">
                <a:latin typeface="+mn-lt"/>
              </a:rPr>
              <a:t>Cotton remains a strong cash crop for Arkansas - 2.1 million bales</a:t>
            </a:r>
            <a:endParaRPr lang="en-US" sz="2800" dirty="0">
              <a:latin typeface="+mn-lt"/>
            </a:endParaRPr>
          </a:p>
        </p:txBody>
      </p:sp>
      <p:pic>
        <p:nvPicPr>
          <p:cNvPr id="5125" name="Picture 5"/>
          <p:cNvPicPr>
            <a:picLocks noChangeAspect="1" noChangeArrowheads="1"/>
          </p:cNvPicPr>
          <p:nvPr/>
        </p:nvPicPr>
        <p:blipFill>
          <a:blip r:embed="rId3" cstate="print"/>
          <a:srcRect/>
          <a:stretch>
            <a:fillRect/>
          </a:stretch>
        </p:blipFill>
        <p:spPr bwMode="auto">
          <a:xfrm>
            <a:off x="6756400" y="4953000"/>
            <a:ext cx="2800631" cy="1855788"/>
          </a:xfrm>
          <a:prstGeom prst="rect">
            <a:avLst/>
          </a:prstGeom>
          <a:noFill/>
        </p:spPr>
      </p:pic>
      <p:pic>
        <p:nvPicPr>
          <p:cNvPr id="5126" name="Picture 6">
            <a:hlinkClick r:id="rId4"/>
          </p:cNvPr>
          <p:cNvPicPr>
            <a:picLocks noChangeAspect="1" noChangeArrowheads="1"/>
          </p:cNvPicPr>
          <p:nvPr/>
        </p:nvPicPr>
        <p:blipFill>
          <a:blip r:embed="rId5" cstate="print"/>
          <a:srcRect/>
          <a:stretch>
            <a:fillRect/>
          </a:stretch>
        </p:blipFill>
        <p:spPr bwMode="auto">
          <a:xfrm>
            <a:off x="7137400" y="1524000"/>
            <a:ext cx="2209800" cy="30490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508000" y="304800"/>
            <a:ext cx="9055100" cy="939800"/>
          </a:xfrm>
        </p:spPr>
        <p:txBody>
          <a:bodyPr lIns="0" tIns="0" rIns="0" bIns="0" anchor="t">
            <a:normAutofit/>
          </a:bodyPr>
          <a:lstStyle/>
          <a:p>
            <a:pPr>
              <a:lnSpc>
                <a:spcPct val="95000"/>
              </a:lnSpc>
            </a:pPr>
            <a:r>
              <a:rPr lang="en-US" dirty="0" smtClean="0">
                <a:solidFill>
                  <a:schemeClr val="tx1"/>
                </a:solidFill>
              </a:rPr>
              <a:t>Sharecropping and Tenant Farming</a:t>
            </a:r>
            <a:endParaRPr lang="en-US" dirty="0">
              <a:solidFill>
                <a:schemeClr val="tx1"/>
              </a:solidFill>
            </a:endParaRPr>
          </a:p>
        </p:txBody>
      </p:sp>
      <p:sp>
        <p:nvSpPr>
          <p:cNvPr id="6148" name="Text Box 4"/>
          <p:cNvSpPr txBox="1">
            <a:spLocks noChangeArrowheads="1"/>
          </p:cNvSpPr>
          <p:nvPr/>
        </p:nvSpPr>
        <p:spPr bwMode="auto">
          <a:xfrm>
            <a:off x="584200" y="1479858"/>
            <a:ext cx="6172200" cy="4970591"/>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Tx/>
              <a:buChar char="•"/>
            </a:pPr>
            <a:r>
              <a:rPr lang="en-US" dirty="0" smtClean="0">
                <a:latin typeface="+mn-lt"/>
              </a:rPr>
              <a:t>Tenant Farming -most common labor source for cotton production after the Civil War</a:t>
            </a:r>
            <a:br>
              <a:rPr lang="en-US" dirty="0" smtClean="0">
                <a:latin typeface="+mn-lt"/>
              </a:rPr>
            </a:br>
            <a:endParaRPr lang="en-US" dirty="0" smtClean="0">
              <a:latin typeface="+mn-lt"/>
            </a:endParaRPr>
          </a:p>
          <a:p>
            <a:pPr lvl="1" indent="-342900">
              <a:lnSpc>
                <a:spcPct val="95000"/>
              </a:lnSpc>
              <a:buClr>
                <a:srgbClr val="000000"/>
              </a:buClr>
              <a:buSzPct val="100000"/>
              <a:buFontTx/>
              <a:buChar char="•"/>
            </a:pPr>
            <a:r>
              <a:rPr lang="en-US" dirty="0" smtClean="0">
                <a:latin typeface="+mn-lt"/>
              </a:rPr>
              <a:t>A typical Arkansas tenant, black or white, rented forty acres from a landowner and farmed with his own mules and family</a:t>
            </a:r>
            <a:br>
              <a:rPr lang="en-US" dirty="0" smtClean="0">
                <a:latin typeface="+mn-lt"/>
              </a:rPr>
            </a:br>
            <a:endParaRPr lang="en-US" dirty="0" smtClean="0">
              <a:latin typeface="+mn-lt"/>
            </a:endParaRPr>
          </a:p>
          <a:p>
            <a:pPr lvl="1" indent="-342900">
              <a:lnSpc>
                <a:spcPct val="95000"/>
              </a:lnSpc>
              <a:buClr>
                <a:srgbClr val="000000"/>
              </a:buClr>
              <a:buSzPct val="100000"/>
              <a:buFontTx/>
              <a:buChar char="•"/>
            </a:pPr>
            <a:r>
              <a:rPr lang="en-US" dirty="0" smtClean="0">
                <a:latin typeface="+mn-lt"/>
              </a:rPr>
              <a:t>Landowners – received a fourth of the crop with the remainder going to the tenant</a:t>
            </a:r>
            <a:br>
              <a:rPr lang="en-US" dirty="0" smtClean="0">
                <a:latin typeface="+mn-lt"/>
              </a:rPr>
            </a:br>
            <a:endParaRPr lang="en-US" dirty="0" smtClean="0">
              <a:latin typeface="+mn-lt"/>
            </a:endParaRPr>
          </a:p>
          <a:p>
            <a:pPr lvl="1" indent="-342900">
              <a:lnSpc>
                <a:spcPct val="95000"/>
              </a:lnSpc>
              <a:buClr>
                <a:srgbClr val="000000"/>
              </a:buClr>
              <a:buSzPct val="100000"/>
              <a:buFontTx/>
              <a:buChar char="•"/>
            </a:pPr>
            <a:r>
              <a:rPr lang="en-US" dirty="0" smtClean="0">
                <a:latin typeface="+mn-lt"/>
              </a:rPr>
              <a:t>If a sharecropper lacked equipment and capital then his family typically received only fifty percent of the crop</a:t>
            </a:r>
          </a:p>
          <a:p>
            <a:pPr lvl="1" indent="-342900">
              <a:lnSpc>
                <a:spcPct val="95000"/>
              </a:lnSpc>
              <a:buClr>
                <a:srgbClr val="000000"/>
              </a:buClr>
              <a:buSzPct val="100000"/>
              <a:buFontTx/>
              <a:buChar char="•"/>
            </a:pPr>
            <a:endParaRPr lang="en-US" sz="2800" dirty="0">
              <a:latin typeface="Arial" charset="0"/>
            </a:endParaRPr>
          </a:p>
        </p:txBody>
      </p:sp>
      <p:pic>
        <p:nvPicPr>
          <p:cNvPr id="6149" name="Picture 5">
            <a:hlinkClick r:id="rId3"/>
          </p:cNvPr>
          <p:cNvPicPr>
            <a:picLocks noChangeAspect="1" noChangeArrowheads="1"/>
          </p:cNvPicPr>
          <p:nvPr/>
        </p:nvPicPr>
        <p:blipFill>
          <a:blip r:embed="rId4" cstate="print"/>
          <a:srcRect/>
          <a:stretch>
            <a:fillRect/>
          </a:stretch>
        </p:blipFill>
        <p:spPr bwMode="auto">
          <a:xfrm>
            <a:off x="6908800" y="1600200"/>
            <a:ext cx="2655718" cy="29718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Farming of </a:t>
            </a:r>
            <a:r>
              <a:rPr lang="en-US" sz="4900" dirty="0" smtClean="0">
                <a:solidFill>
                  <a:schemeClr val="tx1"/>
                </a:solidFill>
              </a:rPr>
              <a:t>Rice</a:t>
            </a:r>
            <a:endParaRPr lang="en-US" sz="4900" dirty="0">
              <a:solidFill>
                <a:schemeClr val="tx1"/>
              </a:solidFill>
            </a:endParaRPr>
          </a:p>
        </p:txBody>
      </p:sp>
      <p:pic>
        <p:nvPicPr>
          <p:cNvPr id="15365" name="Picture 5" descr="http://www.encyclopediaofarkansas.net/media/gallery/photo/rice_field_f.jpg">
            <a:hlinkClick r:id="rId3"/>
          </p:cNvPr>
          <p:cNvPicPr>
            <a:picLocks noChangeAspect="1" noChangeArrowheads="1"/>
          </p:cNvPicPr>
          <p:nvPr/>
        </p:nvPicPr>
        <p:blipFill>
          <a:blip r:embed="rId4" cstate="print"/>
          <a:srcRect/>
          <a:stretch>
            <a:fillRect/>
          </a:stretch>
        </p:blipFill>
        <p:spPr bwMode="auto">
          <a:xfrm>
            <a:off x="6604000" y="1447800"/>
            <a:ext cx="3028950" cy="4038600"/>
          </a:xfrm>
          <a:prstGeom prst="rect">
            <a:avLst/>
          </a:prstGeom>
          <a:noFill/>
        </p:spPr>
      </p:pic>
      <p:sp>
        <p:nvSpPr>
          <p:cNvPr id="4" name="Rectangle 3"/>
          <p:cNvSpPr/>
          <p:nvPr/>
        </p:nvSpPr>
        <p:spPr>
          <a:xfrm>
            <a:off x="508000" y="1295400"/>
            <a:ext cx="5486400" cy="6057043"/>
          </a:xfrm>
          <a:prstGeom prst="rect">
            <a:avLst/>
          </a:prstGeom>
        </p:spPr>
        <p:txBody>
          <a:bodyPr wrap="square">
            <a:spAutoFit/>
          </a:bodyPr>
          <a:lstStyle/>
          <a:p>
            <a:pPr lvl="1" indent="-342900">
              <a:lnSpc>
                <a:spcPct val="95000"/>
              </a:lnSpc>
              <a:buClr>
                <a:srgbClr val="000000"/>
              </a:buClr>
              <a:buSzPct val="100000"/>
              <a:buFontTx/>
              <a:buChar char="•"/>
            </a:pPr>
            <a:endParaRPr lang="en-US" dirty="0" smtClean="0">
              <a:latin typeface="Arial" charset="0"/>
            </a:endParaRPr>
          </a:p>
          <a:p>
            <a:pPr lvl="1" indent="-342900">
              <a:lnSpc>
                <a:spcPct val="95000"/>
              </a:lnSpc>
              <a:buClr>
                <a:srgbClr val="000000"/>
              </a:buClr>
              <a:buSzPct val="100000"/>
              <a:buFont typeface="Arial" pitchFamily="34" charset="0"/>
              <a:buChar char="•"/>
            </a:pPr>
            <a:r>
              <a:rPr lang="en-US" dirty="0" smtClean="0">
                <a:latin typeface="+mn-lt"/>
              </a:rPr>
              <a:t>Rice became major crop at the start of the 20</a:t>
            </a:r>
            <a:r>
              <a:rPr lang="en-US" baseline="30000" dirty="0" smtClean="0">
                <a:latin typeface="+mn-lt"/>
              </a:rPr>
              <a:t>th</a:t>
            </a:r>
            <a:r>
              <a:rPr lang="en-US" dirty="0" smtClean="0">
                <a:latin typeface="+mn-lt"/>
              </a:rPr>
              <a:t> century</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Today rice is grown in forty Arkansas counties -1.6 million acres in 2005</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Arkansas the top rice producing state in the country</a:t>
            </a:r>
            <a:br>
              <a:rPr lang="en-US" dirty="0" smtClean="0">
                <a:latin typeface="+mn-lt"/>
              </a:rPr>
            </a:b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In 2005 total rice production was 97.2 million hundredweight of rice.</a:t>
            </a:r>
          </a:p>
          <a:p>
            <a:pPr lvl="1" indent="-342900">
              <a:lnSpc>
                <a:spcPct val="95000"/>
              </a:lnSpc>
              <a:buClr>
                <a:srgbClr val="000000"/>
              </a:buClr>
              <a:buSzPct val="100000"/>
              <a:buFont typeface="Arial" pitchFamily="34" charset="0"/>
              <a:buChar char="•"/>
            </a:pPr>
            <a:endParaRPr lang="en-US" dirty="0" smtClean="0">
              <a:latin typeface="+mn-lt"/>
            </a:endParaRPr>
          </a:p>
          <a:p>
            <a:pPr lvl="1" indent="-342900">
              <a:lnSpc>
                <a:spcPct val="95000"/>
              </a:lnSpc>
              <a:buClr>
                <a:srgbClr val="000000"/>
              </a:buClr>
              <a:buSzPct val="100000"/>
              <a:buFont typeface="Arial" pitchFamily="34" charset="0"/>
              <a:buChar char="•"/>
            </a:pPr>
            <a:r>
              <a:rPr lang="en-US" dirty="0" smtClean="0">
                <a:latin typeface="+mn-lt"/>
              </a:rPr>
              <a:t>Most of the rice in Arkansas is marketed through Riceland Foods - a producer cooperative selling rice to countries around the world.</a:t>
            </a:r>
            <a:endParaRPr 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ctrTitle"/>
          </p:nvPr>
        </p:nvSpPr>
        <p:spPr>
          <a:xfrm>
            <a:off x="552450" y="355600"/>
            <a:ext cx="9055100" cy="1168400"/>
          </a:xfrm>
        </p:spPr>
        <p:txBody>
          <a:bodyPr lIns="0" tIns="0" rIns="0" bIns="0" anchor="t"/>
          <a:lstStyle/>
          <a:p>
            <a:pPr>
              <a:lnSpc>
                <a:spcPct val="95000"/>
              </a:lnSpc>
            </a:pPr>
            <a:r>
              <a:rPr lang="en-US" sz="4900" dirty="0">
                <a:solidFill>
                  <a:schemeClr val="tx1"/>
                </a:solidFill>
              </a:rPr>
              <a:t>Farming of </a:t>
            </a:r>
            <a:r>
              <a:rPr lang="en-US" sz="4900" dirty="0" smtClean="0">
                <a:solidFill>
                  <a:schemeClr val="tx1"/>
                </a:solidFill>
              </a:rPr>
              <a:t>Soybeans</a:t>
            </a:r>
            <a:endParaRPr lang="en-US" sz="4900" dirty="0">
              <a:solidFill>
                <a:schemeClr val="tx1"/>
              </a:solidFill>
            </a:endParaRPr>
          </a:p>
        </p:txBody>
      </p:sp>
      <p:sp>
        <p:nvSpPr>
          <p:cNvPr id="4" name="Rectangle 3"/>
          <p:cNvSpPr/>
          <p:nvPr/>
        </p:nvSpPr>
        <p:spPr>
          <a:xfrm>
            <a:off x="431800" y="1600200"/>
            <a:ext cx="5715000" cy="5413790"/>
          </a:xfrm>
          <a:prstGeom prst="rect">
            <a:avLst/>
          </a:prstGeom>
        </p:spPr>
        <p:txBody>
          <a:bodyPr wrap="square">
            <a:spAutoFit/>
          </a:bodyPr>
          <a:lstStyle/>
          <a:p>
            <a:pPr lvl="1" indent="-342900">
              <a:lnSpc>
                <a:spcPct val="95000"/>
              </a:lnSpc>
              <a:buClr>
                <a:srgbClr val="000000"/>
              </a:buClr>
              <a:buSzPct val="100000"/>
              <a:buFontTx/>
              <a:buChar char="•"/>
            </a:pPr>
            <a:r>
              <a:rPr lang="en-US" sz="2600" dirty="0" smtClean="0">
                <a:latin typeface="+mn-lt"/>
              </a:rPr>
              <a:t>After WWII rice and soybean production replaced cotton as Arkansas’ major agricultural output</a:t>
            </a:r>
          </a:p>
          <a:p>
            <a:pPr lvl="1" indent="-342900">
              <a:lnSpc>
                <a:spcPct val="95000"/>
              </a:lnSpc>
              <a:buClr>
                <a:srgbClr val="000000"/>
              </a:buClr>
              <a:buSzPct val="100000"/>
            </a:pPr>
            <a:endParaRPr lang="en-US" sz="2600" dirty="0" smtClean="0">
              <a:latin typeface="+mn-lt"/>
            </a:endParaRPr>
          </a:p>
          <a:p>
            <a:pPr lvl="1" indent="-342900">
              <a:lnSpc>
                <a:spcPct val="95000"/>
              </a:lnSpc>
              <a:buClr>
                <a:srgbClr val="000000"/>
              </a:buClr>
              <a:buSzPct val="100000"/>
              <a:buFontTx/>
              <a:buChar char="•"/>
            </a:pPr>
            <a:r>
              <a:rPr lang="en-US" sz="2600" dirty="0" smtClean="0">
                <a:latin typeface="+mn-lt"/>
              </a:rPr>
              <a:t>Soybeans became the crop of choice for Delta farmers as they provided a more reliable income stream</a:t>
            </a:r>
          </a:p>
          <a:p>
            <a:pPr lvl="1" indent="-342900">
              <a:lnSpc>
                <a:spcPct val="95000"/>
              </a:lnSpc>
              <a:buClr>
                <a:srgbClr val="000000"/>
              </a:buClr>
              <a:buSzPct val="100000"/>
              <a:buFontTx/>
              <a:buChar char="•"/>
            </a:pPr>
            <a:endParaRPr lang="en-US" sz="2600" dirty="0" smtClean="0">
              <a:latin typeface="+mn-lt"/>
            </a:endParaRPr>
          </a:p>
          <a:p>
            <a:pPr lvl="1" indent="-342900">
              <a:lnSpc>
                <a:spcPct val="95000"/>
              </a:lnSpc>
              <a:buClr>
                <a:srgbClr val="000000"/>
              </a:buClr>
              <a:buSzPct val="100000"/>
              <a:buFontTx/>
              <a:buChar char="•"/>
            </a:pPr>
            <a:r>
              <a:rPr lang="en-US" sz="2600" dirty="0" smtClean="0">
                <a:latin typeface="+mn-lt"/>
              </a:rPr>
              <a:t>Products made from </a:t>
            </a:r>
            <a:r>
              <a:rPr lang="en-US" sz="2600" dirty="0" smtClean="0">
                <a:latin typeface="+mn-lt"/>
                <a:hlinkClick r:id="rId3"/>
              </a:rPr>
              <a:t>soybeans</a:t>
            </a:r>
            <a:r>
              <a:rPr lang="en-US" sz="2600" dirty="0" smtClean="0">
                <a:latin typeface="+mn-lt"/>
              </a:rPr>
              <a:t> include body care, polishes, diesel additives, cleaners and more</a:t>
            </a:r>
          </a:p>
          <a:p>
            <a:pPr lvl="1" indent="-342900">
              <a:lnSpc>
                <a:spcPct val="95000"/>
              </a:lnSpc>
              <a:buClr>
                <a:srgbClr val="000000"/>
              </a:buClr>
              <a:buSzPct val="100000"/>
              <a:buFontTx/>
              <a:buChar char="•"/>
            </a:pPr>
            <a:endParaRPr lang="en-US" sz="2600" dirty="0" smtClean="0">
              <a:latin typeface="+mn-lt"/>
            </a:endParaRPr>
          </a:p>
          <a:p>
            <a:pPr lvl="1" indent="-342900">
              <a:lnSpc>
                <a:spcPct val="95000"/>
              </a:lnSpc>
              <a:buClr>
                <a:srgbClr val="000000"/>
              </a:buClr>
              <a:buSzPct val="100000"/>
              <a:buFontTx/>
              <a:buChar char="•"/>
            </a:pPr>
            <a:r>
              <a:rPr lang="en-US" sz="2600" dirty="0" smtClean="0">
                <a:latin typeface="+mn-lt"/>
              </a:rPr>
              <a:t>By 1960 about 6 acres of soybeans were planted for each acre of cotton</a:t>
            </a:r>
            <a:endParaRPr lang="en-US" sz="2600" dirty="0">
              <a:latin typeface="+mn-lt"/>
            </a:endParaRPr>
          </a:p>
        </p:txBody>
      </p:sp>
      <p:pic>
        <p:nvPicPr>
          <p:cNvPr id="1026" name="Picture 2" descr="http://www.nysaes.cornell.edu/pp/pp419/PP419Gallery/abawi/images/healthy%20soybeans.jpg">
            <a:hlinkClick r:id="rId4"/>
          </p:cNvPr>
          <p:cNvPicPr>
            <a:picLocks noChangeAspect="1" noChangeArrowheads="1"/>
          </p:cNvPicPr>
          <p:nvPr/>
        </p:nvPicPr>
        <p:blipFill>
          <a:blip r:embed="rId5" cstate="print"/>
          <a:srcRect/>
          <a:stretch>
            <a:fillRect/>
          </a:stretch>
        </p:blipFill>
        <p:spPr bwMode="auto">
          <a:xfrm>
            <a:off x="6299200" y="2438400"/>
            <a:ext cx="3429000" cy="2571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28973</TotalTime>
  <Words>3712</Words>
  <Application>Microsoft Office PowerPoint</Application>
  <PresentationFormat>Custom</PresentationFormat>
  <Paragraphs>456</Paragraphs>
  <Slides>45</Slides>
  <Notes>37</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Economic Development of Arkansas</vt:lpstr>
      <vt:lpstr>European Exploration</vt:lpstr>
      <vt:lpstr>Hunting and Farming by  Native Americans</vt:lpstr>
      <vt:lpstr>French Trading of Furs</vt:lpstr>
      <vt:lpstr>Agriculture</vt:lpstr>
      <vt:lpstr>Cotton Plantations</vt:lpstr>
      <vt:lpstr>Sharecropping and Tenant Farming</vt:lpstr>
      <vt:lpstr>Farming of Rice</vt:lpstr>
      <vt:lpstr>Farming of Soybeans</vt:lpstr>
      <vt:lpstr>Poultry Industry</vt:lpstr>
      <vt:lpstr>Altus Wine Production</vt:lpstr>
      <vt:lpstr>Fruit Production in Arkansas</vt:lpstr>
      <vt:lpstr>Extractive Industries</vt:lpstr>
      <vt:lpstr>The Timber Industry</vt:lpstr>
      <vt:lpstr>Timber Town Development</vt:lpstr>
      <vt:lpstr>The Arkansas Oil Industry</vt:lpstr>
      <vt:lpstr>Mining of Bauxite for Aluminum</vt:lpstr>
      <vt:lpstr>Natural Gas</vt:lpstr>
      <vt:lpstr>Transportation</vt:lpstr>
      <vt:lpstr>Railroad Development</vt:lpstr>
      <vt:lpstr>Trucking and Transportation Logistics</vt:lpstr>
      <vt:lpstr>Interstate Highway System</vt:lpstr>
      <vt:lpstr>Arkansas River Navigation</vt:lpstr>
      <vt:lpstr>    Retail in Arkansas</vt:lpstr>
      <vt:lpstr>Walmart</vt:lpstr>
      <vt:lpstr> Dillard’s</vt:lpstr>
      <vt:lpstr>TCBY</vt:lpstr>
      <vt:lpstr>Manufacturing</vt:lpstr>
      <vt:lpstr>Technology Industry</vt:lpstr>
      <vt:lpstr>Wind Power Industry</vt:lpstr>
      <vt:lpstr>Arkansas Banking/ Investment Banks</vt:lpstr>
      <vt:lpstr>Tourism in Arkansas</vt:lpstr>
      <vt:lpstr> Notable Attractions</vt:lpstr>
      <vt:lpstr>Hot Springs</vt:lpstr>
      <vt:lpstr>Eureka Springs</vt:lpstr>
      <vt:lpstr>Mountain View</vt:lpstr>
      <vt:lpstr>Buffalo National River</vt:lpstr>
      <vt:lpstr>Entrepreneurs</vt:lpstr>
      <vt:lpstr>Arkansas Entrepreneurs</vt:lpstr>
      <vt:lpstr>Sharing</vt:lpstr>
      <vt:lpstr>Arkansas Philanthrophy</vt:lpstr>
      <vt:lpstr>Economic Development </vt:lpstr>
      <vt:lpstr>Current Economic Profile for Arkansas</vt:lpstr>
      <vt:lpstr>  Discussion Questions</vt:lpstr>
      <vt:lpstr>PowerPoint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RLittrell</cp:lastModifiedBy>
  <cp:revision>1461</cp:revision>
  <dcterms:created xsi:type="dcterms:W3CDTF">2004-05-06T09:28:21Z</dcterms:created>
  <dcterms:modified xsi:type="dcterms:W3CDTF">2010-03-15T20:21:02Z</dcterms:modified>
</cp:coreProperties>
</file>